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0" r:id="rId1"/>
  </p:sldMasterIdLst>
  <p:notesMasterIdLst>
    <p:notesMasterId r:id="rId8"/>
  </p:notesMasterIdLst>
  <p:sldIdLst>
    <p:sldId id="256" r:id="rId2"/>
    <p:sldId id="259" r:id="rId3"/>
    <p:sldId id="300" r:id="rId4"/>
    <p:sldId id="309" r:id="rId5"/>
    <p:sldId id="302" r:id="rId6"/>
    <p:sldId id="310" r:id="rId7"/>
  </p:sldIdLst>
  <p:sldSz cx="9144000" cy="6858000" type="screen4x3"/>
  <p:notesSz cx="6797675" cy="9926638"/>
  <p:defaultTextStyle>
    <a:defPPr>
      <a:defRPr lang="zh-TW"/>
    </a:defPPr>
    <a:lvl1pPr algn="r" rtl="0" eaLnBrk="0" fontAlgn="base" hangingPunct="0">
      <a:spcBef>
        <a:spcPct val="0"/>
      </a:spcBef>
      <a:spcAft>
        <a:spcPct val="0"/>
      </a:spcAft>
      <a:defRPr kumimoji="1" sz="1600" b="1" i="1" kern="1200">
        <a:solidFill>
          <a:schemeClr val="bg2"/>
        </a:solidFill>
        <a:latin typeface="Times New Roman" pitchFamily="18" charset="0"/>
        <a:ea typeface="新細明體" charset="-120"/>
        <a:cs typeface="+mn-cs"/>
      </a:defRPr>
    </a:lvl1pPr>
    <a:lvl2pPr marL="457200" algn="r" rtl="0" eaLnBrk="0" fontAlgn="base" hangingPunct="0">
      <a:spcBef>
        <a:spcPct val="0"/>
      </a:spcBef>
      <a:spcAft>
        <a:spcPct val="0"/>
      </a:spcAft>
      <a:defRPr kumimoji="1" sz="1600" b="1" i="1" kern="1200">
        <a:solidFill>
          <a:schemeClr val="bg2"/>
        </a:solidFill>
        <a:latin typeface="Times New Roman" pitchFamily="18" charset="0"/>
        <a:ea typeface="新細明體" charset="-120"/>
        <a:cs typeface="+mn-cs"/>
      </a:defRPr>
    </a:lvl2pPr>
    <a:lvl3pPr marL="914400" algn="r" rtl="0" eaLnBrk="0" fontAlgn="base" hangingPunct="0">
      <a:spcBef>
        <a:spcPct val="0"/>
      </a:spcBef>
      <a:spcAft>
        <a:spcPct val="0"/>
      </a:spcAft>
      <a:defRPr kumimoji="1" sz="1600" b="1" i="1" kern="1200">
        <a:solidFill>
          <a:schemeClr val="bg2"/>
        </a:solidFill>
        <a:latin typeface="Times New Roman" pitchFamily="18" charset="0"/>
        <a:ea typeface="新細明體" charset="-120"/>
        <a:cs typeface="+mn-cs"/>
      </a:defRPr>
    </a:lvl3pPr>
    <a:lvl4pPr marL="1371600" algn="r" rtl="0" eaLnBrk="0" fontAlgn="base" hangingPunct="0">
      <a:spcBef>
        <a:spcPct val="0"/>
      </a:spcBef>
      <a:spcAft>
        <a:spcPct val="0"/>
      </a:spcAft>
      <a:defRPr kumimoji="1" sz="1600" b="1" i="1" kern="1200">
        <a:solidFill>
          <a:schemeClr val="bg2"/>
        </a:solidFill>
        <a:latin typeface="Times New Roman" pitchFamily="18" charset="0"/>
        <a:ea typeface="新細明體" charset="-120"/>
        <a:cs typeface="+mn-cs"/>
      </a:defRPr>
    </a:lvl4pPr>
    <a:lvl5pPr marL="1828800" algn="r" rtl="0" eaLnBrk="0" fontAlgn="base" hangingPunct="0">
      <a:spcBef>
        <a:spcPct val="0"/>
      </a:spcBef>
      <a:spcAft>
        <a:spcPct val="0"/>
      </a:spcAft>
      <a:defRPr kumimoji="1" sz="1600" b="1" i="1" kern="1200">
        <a:solidFill>
          <a:schemeClr val="bg2"/>
        </a:solidFill>
        <a:latin typeface="Times New Roman" pitchFamily="18" charset="0"/>
        <a:ea typeface="新細明體" charset="-120"/>
        <a:cs typeface="+mn-cs"/>
      </a:defRPr>
    </a:lvl5pPr>
    <a:lvl6pPr marL="2286000" algn="l" defTabSz="914400" rtl="0" eaLnBrk="1" latinLnBrk="0" hangingPunct="1">
      <a:defRPr kumimoji="1" sz="1600" b="1" i="1" kern="1200">
        <a:solidFill>
          <a:schemeClr val="bg2"/>
        </a:solidFill>
        <a:latin typeface="Times New Roman" pitchFamily="18" charset="0"/>
        <a:ea typeface="新細明體" charset="-120"/>
        <a:cs typeface="+mn-cs"/>
      </a:defRPr>
    </a:lvl6pPr>
    <a:lvl7pPr marL="2743200" algn="l" defTabSz="914400" rtl="0" eaLnBrk="1" latinLnBrk="0" hangingPunct="1">
      <a:defRPr kumimoji="1" sz="1600" b="1" i="1" kern="1200">
        <a:solidFill>
          <a:schemeClr val="bg2"/>
        </a:solidFill>
        <a:latin typeface="Times New Roman" pitchFamily="18" charset="0"/>
        <a:ea typeface="新細明體" charset="-120"/>
        <a:cs typeface="+mn-cs"/>
      </a:defRPr>
    </a:lvl7pPr>
    <a:lvl8pPr marL="3200400" algn="l" defTabSz="914400" rtl="0" eaLnBrk="1" latinLnBrk="0" hangingPunct="1">
      <a:defRPr kumimoji="1" sz="1600" b="1" i="1" kern="1200">
        <a:solidFill>
          <a:schemeClr val="bg2"/>
        </a:solidFill>
        <a:latin typeface="Times New Roman" pitchFamily="18" charset="0"/>
        <a:ea typeface="新細明體" charset="-120"/>
        <a:cs typeface="+mn-cs"/>
      </a:defRPr>
    </a:lvl8pPr>
    <a:lvl9pPr marL="3657600" algn="l" defTabSz="914400" rtl="0" eaLnBrk="1" latinLnBrk="0" hangingPunct="1">
      <a:defRPr kumimoji="1" sz="1600" b="1" i="1" kern="1200">
        <a:solidFill>
          <a:schemeClr val="bg2"/>
        </a:solidFill>
        <a:latin typeface="Times New Roman" pitchFamily="18" charset="0"/>
        <a:ea typeface="新細明體" charset="-120"/>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B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470" autoAdjust="0"/>
  </p:normalViewPr>
  <p:slideViewPr>
    <p:cSldViewPr>
      <p:cViewPr varScale="1">
        <p:scale>
          <a:sx n="105" d="100"/>
          <a:sy n="105" d="100"/>
        </p:scale>
        <p:origin x="-1794" y="-90"/>
      </p:cViewPr>
      <p:guideLst>
        <p:guide orient="horz" pos="2160"/>
        <p:guide pos="2880"/>
      </p:guideLst>
    </p:cSldViewPr>
  </p:slideViewPr>
  <p:notesTextViewPr>
    <p:cViewPr>
      <p:scale>
        <a:sx n="1" d="1"/>
        <a:sy n="1" d="1"/>
      </p:scale>
      <p:origin x="0" y="0"/>
    </p:cViewPr>
  </p:notesTextViewPr>
  <p:sorterViewPr>
    <p:cViewPr>
      <p:scale>
        <a:sx n="100" d="100"/>
        <a:sy n="100" d="100"/>
      </p:scale>
      <p:origin x="0" y="11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9D55710-A701-41AE-9D5C-155F7F3EC44B}" type="datetimeFigureOut">
              <a:rPr lang="zh-TW" altLang="en-US" smtClean="0"/>
              <a:t>2026/3/27</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ABDB840-5181-4400-A5D6-732EED9595F3}" type="slidenum">
              <a:rPr lang="zh-TW" altLang="en-US" smtClean="0"/>
              <a:t>‹#›</a:t>
            </a:fld>
            <a:endParaRPr lang="zh-TW" altLang="en-US"/>
          </a:p>
        </p:txBody>
      </p:sp>
    </p:spTree>
    <p:extLst>
      <p:ext uri="{BB962C8B-B14F-4D97-AF65-F5344CB8AC3E}">
        <p14:creationId xmlns:p14="http://schemas.microsoft.com/office/powerpoint/2010/main" val="34297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ABDB840-5181-4400-A5D6-732EED9595F3}" type="slidenum">
              <a:rPr lang="zh-TW" altLang="en-US" smtClean="0"/>
              <a:t>1</a:t>
            </a:fld>
            <a:endParaRPr lang="zh-TW" altLang="en-US"/>
          </a:p>
        </p:txBody>
      </p:sp>
    </p:spTree>
    <p:extLst>
      <p:ext uri="{BB962C8B-B14F-4D97-AF65-F5344CB8AC3E}">
        <p14:creationId xmlns:p14="http://schemas.microsoft.com/office/powerpoint/2010/main" val="1488071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ABDB840-5181-4400-A5D6-732EED9595F3}" type="slidenum">
              <a:rPr lang="zh-TW" altLang="en-US" smtClean="0"/>
              <a:t>2</a:t>
            </a:fld>
            <a:endParaRPr lang="zh-TW" altLang="en-US"/>
          </a:p>
        </p:txBody>
      </p:sp>
    </p:spTree>
    <p:extLst>
      <p:ext uri="{BB962C8B-B14F-4D97-AF65-F5344CB8AC3E}">
        <p14:creationId xmlns:p14="http://schemas.microsoft.com/office/powerpoint/2010/main" val="3622562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85750" indent="-285750" algn="l">
              <a:buFont typeface="Arial" panose="020B0604020202020204" pitchFamily="34" charset="0"/>
              <a:buChar char="•"/>
            </a:pPr>
            <a:endParaRPr lang="en-US" altLang="zh-TW" sz="1200" b="0" i="0" kern="1200" dirty="0" smtClean="0">
              <a:solidFill>
                <a:schemeClr val="bg2">
                  <a:lumMod val="10000"/>
                </a:schemeClr>
              </a:solidFill>
              <a:latin typeface="新細明體-ExtB" panose="02020500000000000000" pitchFamily="18" charset="-120"/>
              <a:ea typeface="新細明體-ExtB" panose="02020500000000000000" pitchFamily="18" charset="-120"/>
              <a:cs typeface="+mn-cs"/>
            </a:endParaRPr>
          </a:p>
        </p:txBody>
      </p:sp>
      <p:sp>
        <p:nvSpPr>
          <p:cNvPr id="4" name="投影片編號版面配置區 3"/>
          <p:cNvSpPr>
            <a:spLocks noGrp="1"/>
          </p:cNvSpPr>
          <p:nvPr>
            <p:ph type="sldNum" sz="quarter" idx="10"/>
          </p:nvPr>
        </p:nvSpPr>
        <p:spPr/>
        <p:txBody>
          <a:bodyPr/>
          <a:lstStyle/>
          <a:p>
            <a:fld id="{7ABDB840-5181-4400-A5D6-732EED9595F3}" type="slidenum">
              <a:rPr lang="zh-TW" altLang="en-US" smtClean="0"/>
              <a:t>3</a:t>
            </a:fld>
            <a:endParaRPr lang="zh-TW" altLang="en-US"/>
          </a:p>
        </p:txBody>
      </p:sp>
    </p:spTree>
    <p:extLst>
      <p:ext uri="{BB962C8B-B14F-4D97-AF65-F5344CB8AC3E}">
        <p14:creationId xmlns:p14="http://schemas.microsoft.com/office/powerpoint/2010/main" val="362256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ABDB840-5181-4400-A5D6-732EED9595F3}" type="slidenum">
              <a:rPr lang="zh-TW" altLang="en-US" smtClean="0"/>
              <a:t>4</a:t>
            </a:fld>
            <a:endParaRPr lang="zh-TW" altLang="en-US"/>
          </a:p>
        </p:txBody>
      </p:sp>
    </p:spTree>
    <p:extLst>
      <p:ext uri="{BB962C8B-B14F-4D97-AF65-F5344CB8AC3E}">
        <p14:creationId xmlns:p14="http://schemas.microsoft.com/office/powerpoint/2010/main" val="3622562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9C127D09-EFDB-4C2F-BFB2-FD6CCC539BF4}" type="slidenum">
              <a:rPr lang="zh-TW" altLang="en-US" smtClean="0"/>
              <a:pPr>
                <a:defRPr/>
              </a:pPr>
              <a:t>5</a:t>
            </a:fld>
            <a:endParaRPr lang="zh-TW" altLang="en-US"/>
          </a:p>
        </p:txBody>
      </p:sp>
    </p:spTree>
    <p:extLst>
      <p:ext uri="{BB962C8B-B14F-4D97-AF65-F5344CB8AC3E}">
        <p14:creationId xmlns:p14="http://schemas.microsoft.com/office/powerpoint/2010/main" val="32488907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Picture 9" descr="菱光十一週年慶投影片1_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163" y="0"/>
            <a:ext cx="917416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62" name="Rectangle 2"/>
          <p:cNvSpPr>
            <a:spLocks noGrp="1" noChangeArrowheads="1"/>
          </p:cNvSpPr>
          <p:nvPr>
            <p:ph type="ctrTitle"/>
          </p:nvPr>
        </p:nvSpPr>
        <p:spPr>
          <a:xfrm>
            <a:off x="685800" y="2130425"/>
            <a:ext cx="7772400" cy="1470025"/>
          </a:xfrm>
        </p:spPr>
        <p:txBody>
          <a:bodyPr/>
          <a:lstStyle>
            <a:lvl1pPr>
              <a:defRPr/>
            </a:lvl1pPr>
          </a:lstStyle>
          <a:p>
            <a:r>
              <a:rPr lang="zh-TW" altLang="en-US" smtClean="0"/>
              <a:t>按一下以編輯母片標題樣式</a:t>
            </a:r>
            <a:endParaRPr lang="zh-TW" altLang="en-US"/>
          </a:p>
        </p:txBody>
      </p:sp>
      <p:sp>
        <p:nvSpPr>
          <p:cNvPr id="80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TW" altLang="en-US" smtClean="0"/>
              <a:t>按一下以編輯母片副標題樣式</a:t>
            </a:r>
            <a:endParaRPr lang="zh-TW"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p:txBody>
          <a:bodyPr/>
          <a:lstStyle>
            <a:lvl1pPr>
              <a:defRPr b="1">
                <a:solidFill>
                  <a:srgbClr val="0070C0"/>
                </a:solidFill>
                <a:latin typeface="Arial" panose="020B0604020202020204" pitchFamily="34" charset="0"/>
                <a:cs typeface="Arial" panose="020B0604020202020204" pitchFamily="34" charset="0"/>
              </a:defRPr>
            </a:lvl1pPr>
          </a:lstStyle>
          <a:p>
            <a:pPr>
              <a:defRPr/>
            </a:pPr>
            <a:fld id="{E2B2145C-66E3-491F-95BB-0605E2E3CF28}" type="slidenum">
              <a:rPr lang="en-US" altLang="zh-TW"/>
              <a:pPr>
                <a:defRPr/>
              </a:pPr>
              <a:t>‹#›</a:t>
            </a:fld>
            <a:endParaRPr lang="en-US" altLang="zh-TW"/>
          </a:p>
        </p:txBody>
      </p:sp>
    </p:spTree>
    <p:extLst>
      <p:ext uri="{BB962C8B-B14F-4D97-AF65-F5344CB8AC3E}">
        <p14:creationId xmlns:p14="http://schemas.microsoft.com/office/powerpoint/2010/main" val="1129355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66511861-1DFD-48F0-ABDC-40784EE38D23}" type="slidenum">
              <a:rPr lang="en-US" altLang="zh-TW"/>
              <a:pPr>
                <a:defRPr/>
              </a:pPr>
              <a:t>‹#›</a:t>
            </a:fld>
            <a:endParaRPr lang="en-US" altLang="zh-TW"/>
          </a:p>
        </p:txBody>
      </p:sp>
    </p:spTree>
    <p:extLst>
      <p:ext uri="{BB962C8B-B14F-4D97-AF65-F5344CB8AC3E}">
        <p14:creationId xmlns:p14="http://schemas.microsoft.com/office/powerpoint/2010/main" val="664603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FF4C9517-CDFB-4698-8F10-8EBF296B2040}" type="slidenum">
              <a:rPr lang="en-US" altLang="zh-TW"/>
              <a:pPr>
                <a:defRPr/>
              </a:pPr>
              <a:t>‹#›</a:t>
            </a:fld>
            <a:endParaRPr lang="en-US" altLang="zh-TW"/>
          </a:p>
        </p:txBody>
      </p:sp>
    </p:spTree>
    <p:extLst>
      <p:ext uri="{BB962C8B-B14F-4D97-AF65-F5344CB8AC3E}">
        <p14:creationId xmlns:p14="http://schemas.microsoft.com/office/powerpoint/2010/main" val="740792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457200" y="274638"/>
            <a:ext cx="8229600" cy="58515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22C1C4B2-F629-4042-B99C-C0F45D95AEDA}" type="slidenum">
              <a:rPr lang="en-US" altLang="zh-TW"/>
              <a:pPr>
                <a:defRPr/>
              </a:pPr>
              <a:t>‹#›</a:t>
            </a:fld>
            <a:endParaRPr lang="en-US" altLang="zh-TW"/>
          </a:p>
        </p:txBody>
      </p:sp>
    </p:spTree>
    <p:extLst>
      <p:ext uri="{BB962C8B-B14F-4D97-AF65-F5344CB8AC3E}">
        <p14:creationId xmlns:p14="http://schemas.microsoft.com/office/powerpoint/2010/main" val="1678343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648200" y="3938588"/>
            <a:ext cx="4038600" cy="21875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6"/>
          <p:cNvSpPr>
            <a:spLocks noGrp="1" noChangeArrowheads="1"/>
          </p:cNvSpPr>
          <p:nvPr>
            <p:ph type="sldNum" sz="quarter" idx="12"/>
          </p:nvPr>
        </p:nvSpPr>
        <p:spPr>
          <a:ln/>
        </p:spPr>
        <p:txBody>
          <a:bodyPr/>
          <a:lstStyle>
            <a:lvl1pPr>
              <a:defRPr/>
            </a:lvl1pPr>
          </a:lstStyle>
          <a:p>
            <a:pPr>
              <a:defRPr/>
            </a:pPr>
            <a:fld id="{6427B12E-24EE-4C54-903E-87FC08A7D864}" type="slidenum">
              <a:rPr lang="en-US" altLang="zh-TW"/>
              <a:pPr>
                <a:defRPr/>
              </a:pPr>
              <a:t>‹#›</a:t>
            </a:fld>
            <a:endParaRPr lang="en-US" altLang="zh-TW"/>
          </a:p>
        </p:txBody>
      </p:sp>
    </p:spTree>
    <p:extLst>
      <p:ext uri="{BB962C8B-B14F-4D97-AF65-F5344CB8AC3E}">
        <p14:creationId xmlns:p14="http://schemas.microsoft.com/office/powerpoint/2010/main" val="1502918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39"/>
            <a:ext cx="8497092" cy="616455"/>
          </a:xfrm>
        </p:spPr>
        <p:txBody>
          <a:bodyPr>
            <a:noAutofit/>
          </a:bodyPr>
          <a:lstStyle>
            <a:lvl1pPr>
              <a:lnSpc>
                <a:spcPct val="100000"/>
              </a:lnSpc>
              <a:defRPr/>
            </a:lvl1pPr>
          </a:lstStyle>
          <a:p>
            <a:r>
              <a:rPr lang="zh-TW" altLang="en-US" smtClean="0"/>
              <a:t>按一下以編輯母片標題樣式</a:t>
            </a:r>
            <a:endParaRPr lang="de-DE" dirty="0"/>
          </a:p>
        </p:txBody>
      </p:sp>
      <p:sp>
        <p:nvSpPr>
          <p:cNvPr id="9" name="Textplatzhalter 7"/>
          <p:cNvSpPr>
            <a:spLocks noGrp="1"/>
          </p:cNvSpPr>
          <p:nvPr>
            <p:ph type="body" sz="quarter" idx="13"/>
          </p:nvPr>
        </p:nvSpPr>
        <p:spPr>
          <a:xfrm>
            <a:off x="323850" y="854994"/>
            <a:ext cx="8496300" cy="336244"/>
          </a:xfrm>
        </p:spPr>
        <p:txBody>
          <a:bodyPr lIns="0" tIns="0" rIns="0" bIns="0">
            <a:noAutofit/>
          </a:bodyPr>
          <a:lstStyle>
            <a:lvl1pPr marL="0" indent="0">
              <a:buNone/>
              <a:tabLst/>
              <a:defRPr sz="2000"/>
            </a:lvl1pPr>
          </a:lstStyle>
          <a:p>
            <a:pPr lvl="0"/>
            <a:r>
              <a:rPr lang="zh-TW" altLang="en-US" smtClean="0"/>
              <a:t>按一下以編輯母片文字樣式</a:t>
            </a:r>
          </a:p>
        </p:txBody>
      </p:sp>
      <p:sp>
        <p:nvSpPr>
          <p:cNvPr id="4" name="Datumsplatzhalter 2"/>
          <p:cNvSpPr>
            <a:spLocks noGrp="1"/>
          </p:cNvSpPr>
          <p:nvPr>
            <p:ph type="dt" sz="half" idx="14"/>
          </p:nvPr>
        </p:nvSpPr>
        <p:spPr>
          <a:xfrm>
            <a:off x="323850" y="6356350"/>
            <a:ext cx="2133600" cy="365125"/>
          </a:xfrm>
        </p:spPr>
        <p:txBody>
          <a:bodyPr/>
          <a:lstStyle>
            <a:lvl1pPr>
              <a:defRPr>
                <a:ea typeface="細明體" pitchFamily="49" charset="-120"/>
              </a:defRPr>
            </a:lvl1pPr>
          </a:lstStyle>
          <a:p>
            <a:pPr>
              <a:defRPr/>
            </a:pPr>
            <a:fld id="{6DC67163-992D-469D-83AB-B5F33BB8CC74}" type="datetime1">
              <a:rPr lang="de-DE" altLang="zh-TW"/>
              <a:pPr>
                <a:defRPr/>
              </a:pPr>
              <a:t>27.03.2026</a:t>
            </a:fld>
            <a:endParaRPr lang="de-DE"/>
          </a:p>
        </p:txBody>
      </p:sp>
      <p:sp>
        <p:nvSpPr>
          <p:cNvPr id="5" name="Fußzeilenplatzhalter 3"/>
          <p:cNvSpPr>
            <a:spLocks noGrp="1"/>
          </p:cNvSpPr>
          <p:nvPr>
            <p:ph type="ftr" sz="quarter" idx="15"/>
          </p:nvPr>
        </p:nvSpPr>
        <p:spPr>
          <a:xfrm>
            <a:off x="2457450" y="6356350"/>
            <a:ext cx="4229100" cy="365125"/>
          </a:xfrm>
        </p:spPr>
        <p:txBody>
          <a:bodyPr/>
          <a:lstStyle>
            <a:lvl1pPr>
              <a:defRPr>
                <a:ea typeface="細明體" pitchFamily="49" charset="-120"/>
              </a:defRPr>
            </a:lvl1pPr>
          </a:lstStyle>
          <a:p>
            <a:pPr>
              <a:defRPr/>
            </a:pPr>
            <a:endParaRPr lang="de-DE"/>
          </a:p>
        </p:txBody>
      </p:sp>
      <p:sp>
        <p:nvSpPr>
          <p:cNvPr id="6" name="Foliennummernplatzhalter 4"/>
          <p:cNvSpPr>
            <a:spLocks noGrp="1"/>
          </p:cNvSpPr>
          <p:nvPr>
            <p:ph type="sldNum" sz="quarter" idx="16"/>
          </p:nvPr>
        </p:nvSpPr>
        <p:spPr/>
        <p:txBody>
          <a:bodyPr/>
          <a:lstStyle>
            <a:lvl1pPr>
              <a:defRPr/>
            </a:lvl1pPr>
          </a:lstStyle>
          <a:p>
            <a:pPr>
              <a:defRPr/>
            </a:pPr>
            <a:fld id="{5141A00B-7161-4A11-BDA3-9767AA793121}" type="slidenum">
              <a:rPr lang="de-DE"/>
              <a:pPr>
                <a:defRPr/>
              </a:pPr>
              <a:t>‹#›</a:t>
            </a:fld>
            <a:endParaRPr lang="de-DE"/>
          </a:p>
        </p:txBody>
      </p:sp>
    </p:spTree>
    <p:extLst>
      <p:ext uri="{BB962C8B-B14F-4D97-AF65-F5344CB8AC3E}">
        <p14:creationId xmlns:p14="http://schemas.microsoft.com/office/powerpoint/2010/main" val="314370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09CBC62-A113-4A55-BE6A-7E53D50F8E45}" type="slidenum">
              <a:rPr lang="en-US" altLang="zh-TW"/>
              <a:pPr>
                <a:defRPr/>
              </a:pPr>
              <a:t>‹#›</a:t>
            </a:fld>
            <a:endParaRPr lang="en-US" altLang="zh-TW"/>
          </a:p>
        </p:txBody>
      </p:sp>
    </p:spTree>
    <p:extLst>
      <p:ext uri="{BB962C8B-B14F-4D97-AF65-F5344CB8AC3E}">
        <p14:creationId xmlns:p14="http://schemas.microsoft.com/office/powerpoint/2010/main" val="38449911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D52DD15D-871F-48DF-9ED6-D9DEC248555F}" type="slidenum">
              <a:rPr lang="en-US" altLang="zh-TW"/>
              <a:pPr>
                <a:defRPr/>
              </a:pPr>
              <a:t>‹#›</a:t>
            </a:fld>
            <a:endParaRPr lang="en-US" altLang="zh-TW"/>
          </a:p>
        </p:txBody>
      </p:sp>
    </p:spTree>
    <p:extLst>
      <p:ext uri="{BB962C8B-B14F-4D97-AF65-F5344CB8AC3E}">
        <p14:creationId xmlns:p14="http://schemas.microsoft.com/office/powerpoint/2010/main" val="3396667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3A5B442B-A23A-4C63-B370-F146C6B07363}" type="slidenum">
              <a:rPr lang="en-US" altLang="zh-TW"/>
              <a:pPr>
                <a:defRPr/>
              </a:pPr>
              <a:t>‹#›</a:t>
            </a:fld>
            <a:endParaRPr lang="en-US" altLang="zh-TW"/>
          </a:p>
        </p:txBody>
      </p:sp>
    </p:spTree>
    <p:extLst>
      <p:ext uri="{BB962C8B-B14F-4D97-AF65-F5344CB8AC3E}">
        <p14:creationId xmlns:p14="http://schemas.microsoft.com/office/powerpoint/2010/main" val="252104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fld id="{5059F00D-C92E-4BD3-A822-81DE6EC2FB89}" type="slidenum">
              <a:rPr lang="en-US" altLang="zh-TW"/>
              <a:pPr>
                <a:defRPr/>
              </a:pPr>
              <a:t>‹#›</a:t>
            </a:fld>
            <a:endParaRPr lang="en-US" altLang="zh-TW"/>
          </a:p>
        </p:txBody>
      </p:sp>
    </p:spTree>
    <p:extLst>
      <p:ext uri="{BB962C8B-B14F-4D97-AF65-F5344CB8AC3E}">
        <p14:creationId xmlns:p14="http://schemas.microsoft.com/office/powerpoint/2010/main" val="308053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AD17F611-273E-4DE6-B5C7-7AAF6A7B0788}" type="slidenum">
              <a:rPr lang="en-US" altLang="zh-TW"/>
              <a:pPr>
                <a:defRPr/>
              </a:pPr>
              <a:t>‹#›</a:t>
            </a:fld>
            <a:endParaRPr lang="en-US" altLang="zh-TW"/>
          </a:p>
        </p:txBody>
      </p:sp>
    </p:spTree>
    <p:extLst>
      <p:ext uri="{BB962C8B-B14F-4D97-AF65-F5344CB8AC3E}">
        <p14:creationId xmlns:p14="http://schemas.microsoft.com/office/powerpoint/2010/main" val="289681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fld id="{8C477884-044B-40A1-8F33-CC3C0D86C058}" type="slidenum">
              <a:rPr lang="en-US" altLang="zh-TW"/>
              <a:pPr>
                <a:defRPr/>
              </a:pPr>
              <a:t>‹#›</a:t>
            </a:fld>
            <a:endParaRPr lang="en-US" altLang="zh-TW"/>
          </a:p>
        </p:txBody>
      </p:sp>
    </p:spTree>
    <p:extLst>
      <p:ext uri="{BB962C8B-B14F-4D97-AF65-F5344CB8AC3E}">
        <p14:creationId xmlns:p14="http://schemas.microsoft.com/office/powerpoint/2010/main" val="3164552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28BE90D9-7790-4A16-BE18-554C0EE8B127}" type="slidenum">
              <a:rPr lang="en-US" altLang="zh-TW"/>
              <a:pPr>
                <a:defRPr/>
              </a:pPr>
              <a:t>‹#›</a:t>
            </a:fld>
            <a:endParaRPr lang="en-US" altLang="zh-TW"/>
          </a:p>
        </p:txBody>
      </p:sp>
    </p:spTree>
    <p:extLst>
      <p:ext uri="{BB962C8B-B14F-4D97-AF65-F5344CB8AC3E}">
        <p14:creationId xmlns:p14="http://schemas.microsoft.com/office/powerpoint/2010/main" val="3676287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E9384AE3-66B7-42C9-9E98-90332CFEBFAA}" type="slidenum">
              <a:rPr lang="en-US" altLang="zh-TW"/>
              <a:pPr>
                <a:defRPr/>
              </a:pPr>
              <a:t>‹#›</a:t>
            </a:fld>
            <a:endParaRPr lang="en-US" altLang="zh-TW"/>
          </a:p>
        </p:txBody>
      </p:sp>
    </p:spTree>
    <p:extLst>
      <p:ext uri="{BB962C8B-B14F-4D97-AF65-F5344CB8AC3E}">
        <p14:creationId xmlns:p14="http://schemas.microsoft.com/office/powerpoint/2010/main" val="4153615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 descr="菱光十一週年慶投影片1_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863" y="0"/>
            <a:ext cx="92313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8079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b="0" i="0">
                <a:solidFill>
                  <a:schemeClr val="tx1"/>
                </a:solidFill>
                <a:ea typeface="新細明體" pitchFamily="18" charset="-120"/>
              </a:defRPr>
            </a:lvl1pPr>
          </a:lstStyle>
          <a:p>
            <a:pPr>
              <a:defRPr/>
            </a:pPr>
            <a:endParaRPr lang="en-US" altLang="zh-TW"/>
          </a:p>
        </p:txBody>
      </p:sp>
      <p:sp>
        <p:nvSpPr>
          <p:cNvPr id="8079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i="0">
                <a:solidFill>
                  <a:schemeClr val="tx1"/>
                </a:solidFill>
                <a:ea typeface="新細明體" pitchFamily="18" charset="-120"/>
              </a:defRPr>
            </a:lvl1pPr>
          </a:lstStyle>
          <a:p>
            <a:pPr>
              <a:defRPr/>
            </a:pPr>
            <a:endParaRPr lang="en-US" altLang="zh-TW"/>
          </a:p>
        </p:txBody>
      </p:sp>
      <p:sp>
        <p:nvSpPr>
          <p:cNvPr id="8079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i="0">
                <a:solidFill>
                  <a:srgbClr val="0070C0"/>
                </a:solidFill>
                <a:latin typeface="Arial" panose="020B0604020202020204" pitchFamily="34" charset="0"/>
                <a:ea typeface="新細明體" pitchFamily="18" charset="-120"/>
                <a:cs typeface="Arial" panose="020B0604020202020204" pitchFamily="34" charset="0"/>
              </a:defRPr>
            </a:lvl1pPr>
          </a:lstStyle>
          <a:p>
            <a:pPr>
              <a:defRPr/>
            </a:pPr>
            <a:fld id="{F0319DC6-5705-4669-8AC4-46B1D3B7E562}"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945"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 id="2147483943" r:id="rId12"/>
    <p:sldLayoutId id="2147483944" r:id="rId13"/>
    <p:sldLayoutId id="2147483946" r:id="rId14"/>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新細明體" pitchFamily="18" charset="-120"/>
        </a:defRPr>
      </a:lvl2pPr>
      <a:lvl3pPr algn="ctr" rtl="0" eaLnBrk="1" fontAlgn="base" hangingPunct="1">
        <a:spcBef>
          <a:spcPct val="0"/>
        </a:spcBef>
        <a:spcAft>
          <a:spcPct val="0"/>
        </a:spcAft>
        <a:defRPr kumimoji="1" sz="4400">
          <a:solidFill>
            <a:schemeClr val="tx2"/>
          </a:solidFill>
          <a:latin typeface="Arial" charset="0"/>
          <a:ea typeface="新細明體" pitchFamily="18" charset="-120"/>
        </a:defRPr>
      </a:lvl3pPr>
      <a:lvl4pPr algn="ctr" rtl="0" eaLnBrk="1" fontAlgn="base" hangingPunct="1">
        <a:spcBef>
          <a:spcPct val="0"/>
        </a:spcBef>
        <a:spcAft>
          <a:spcPct val="0"/>
        </a:spcAft>
        <a:defRPr kumimoji="1" sz="4400">
          <a:solidFill>
            <a:schemeClr val="tx2"/>
          </a:solidFill>
          <a:latin typeface="Arial" charset="0"/>
          <a:ea typeface="新細明體" pitchFamily="18" charset="-120"/>
        </a:defRPr>
      </a:lvl4pPr>
      <a:lvl5pPr algn="ctr" rtl="0" eaLnBrk="1" fontAlgn="base" hangingPunct="1">
        <a:spcBef>
          <a:spcPct val="0"/>
        </a:spcBef>
        <a:spcAft>
          <a:spcPct val="0"/>
        </a:spcAft>
        <a:defRPr kumimoji="1" sz="4400">
          <a:solidFill>
            <a:schemeClr val="tx2"/>
          </a:solidFill>
          <a:latin typeface="Arial" charset="0"/>
          <a:ea typeface="新細明體" pitchFamily="18" charset="-120"/>
        </a:defRPr>
      </a:lvl5pPr>
      <a:lvl6pPr marL="457200" algn="ctr" rtl="0" eaLnBrk="1" fontAlgn="base" hangingPunct="1">
        <a:spcBef>
          <a:spcPct val="0"/>
        </a:spcBef>
        <a:spcAft>
          <a:spcPct val="0"/>
        </a:spcAft>
        <a:defRPr kumimoji="1" sz="4400">
          <a:solidFill>
            <a:schemeClr val="tx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tx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tx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418457"/>
            <a:ext cx="7772400" cy="1470025"/>
          </a:xfrm>
        </p:spPr>
        <p:txBody>
          <a:bodyPr/>
          <a:lstStyle/>
          <a:p>
            <a:r>
              <a:rPr lang="en-US" altLang="zh-TW" b="1" dirty="0" smtClean="0"/>
              <a:t>2025</a:t>
            </a:r>
            <a:r>
              <a:rPr lang="zh-TW" altLang="en-US" b="1" dirty="0" smtClean="0">
                <a:latin typeface="標楷體" pitchFamily="65" charset="-120"/>
                <a:ea typeface="標楷體" pitchFamily="65" charset="-120"/>
              </a:rPr>
              <a:t>年第</a:t>
            </a:r>
            <a:r>
              <a:rPr lang="zh-TW" altLang="en-US" b="1" dirty="0">
                <a:latin typeface="標楷體" pitchFamily="65" charset="-120"/>
                <a:ea typeface="標楷體" pitchFamily="65" charset="-120"/>
              </a:rPr>
              <a:t>四</a:t>
            </a:r>
            <a:r>
              <a:rPr lang="zh-TW" altLang="en-US" b="1" dirty="0" smtClean="0">
                <a:latin typeface="標楷體" pitchFamily="65" charset="-120"/>
                <a:ea typeface="標楷體" pitchFamily="65" charset="-120"/>
              </a:rPr>
              <a:t>季法人說明會</a:t>
            </a:r>
            <a:endParaRPr lang="zh-TW" altLang="en-US" b="1" dirty="0">
              <a:latin typeface="標楷體" pitchFamily="65" charset="-120"/>
              <a:ea typeface="標楷體" pitchFamily="65" charset="-120"/>
            </a:endParaRPr>
          </a:p>
        </p:txBody>
      </p:sp>
      <p:sp>
        <p:nvSpPr>
          <p:cNvPr id="3" name="副標題 2"/>
          <p:cNvSpPr>
            <a:spLocks noGrp="1"/>
          </p:cNvSpPr>
          <p:nvPr>
            <p:ph type="subTitle" idx="1"/>
          </p:nvPr>
        </p:nvSpPr>
        <p:spPr>
          <a:xfrm>
            <a:off x="1371600" y="4174232"/>
            <a:ext cx="6400800" cy="694928"/>
          </a:xfrm>
          <a:noFill/>
        </p:spPr>
        <p:txBody>
          <a:bodyPr/>
          <a:lstStyle/>
          <a:p>
            <a:r>
              <a:rPr lang="en-US" altLang="zh-TW" sz="2800" dirty="0" smtClean="0">
                <a:latin typeface="+mj-lt"/>
                <a:ea typeface="標楷體" pitchFamily="65" charset="-120"/>
              </a:rPr>
              <a:t>2026</a:t>
            </a:r>
            <a:r>
              <a:rPr lang="zh-TW" altLang="en-US" sz="2800" dirty="0" smtClean="0">
                <a:latin typeface="+mj-lt"/>
                <a:ea typeface="標楷體" pitchFamily="65" charset="-120"/>
              </a:rPr>
              <a:t>年</a:t>
            </a:r>
            <a:r>
              <a:rPr lang="en-US" altLang="zh-TW" sz="2800" dirty="0" smtClean="0">
                <a:latin typeface="+mj-lt"/>
                <a:ea typeface="標楷體" pitchFamily="65" charset="-120"/>
              </a:rPr>
              <a:t>03</a:t>
            </a:r>
            <a:r>
              <a:rPr lang="zh-TW" altLang="en-US" sz="2800" dirty="0" smtClean="0">
                <a:latin typeface="+mj-lt"/>
                <a:ea typeface="標楷體" pitchFamily="65" charset="-120"/>
              </a:rPr>
              <a:t>月</a:t>
            </a:r>
            <a:r>
              <a:rPr lang="en-US" altLang="zh-TW" sz="2800" smtClean="0">
                <a:latin typeface="+mj-lt"/>
                <a:ea typeface="標楷體" pitchFamily="65" charset="-120"/>
              </a:rPr>
              <a:t>31</a:t>
            </a:r>
            <a:r>
              <a:rPr lang="zh-TW" altLang="en-US" sz="2800" smtClean="0">
                <a:latin typeface="+mj-lt"/>
                <a:ea typeface="標楷體" pitchFamily="65" charset="-120"/>
              </a:rPr>
              <a:t>日</a:t>
            </a:r>
            <a:endParaRPr lang="zh-TW" altLang="en-US" sz="2800" dirty="0">
              <a:latin typeface="+mj-lt"/>
              <a:ea typeface="標楷體" pitchFamily="65" charset="-120"/>
            </a:endParaRPr>
          </a:p>
        </p:txBody>
      </p:sp>
    </p:spTree>
    <p:extLst>
      <p:ext uri="{BB962C8B-B14F-4D97-AF65-F5344CB8AC3E}">
        <p14:creationId xmlns:p14="http://schemas.microsoft.com/office/powerpoint/2010/main" val="3142300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tx1"/>
                </a:solidFill>
                <a:latin typeface="標楷體" pitchFamily="65" charset="-120"/>
                <a:ea typeface="標楷體" pitchFamily="65" charset="-120"/>
              </a:rPr>
              <a:t>免責聲明</a:t>
            </a:r>
            <a:endParaRPr lang="zh-TW" altLang="en-US" b="1" dirty="0">
              <a:solidFill>
                <a:schemeClr val="tx1"/>
              </a:solidFill>
              <a:latin typeface="標楷體" pitchFamily="65" charset="-120"/>
              <a:ea typeface="標楷體" pitchFamily="65" charset="-120"/>
            </a:endParaRPr>
          </a:p>
        </p:txBody>
      </p:sp>
      <p:sp>
        <p:nvSpPr>
          <p:cNvPr id="3" name="內容版面配置區 2"/>
          <p:cNvSpPr>
            <a:spLocks noGrp="1"/>
          </p:cNvSpPr>
          <p:nvPr>
            <p:ph idx="1"/>
          </p:nvPr>
        </p:nvSpPr>
        <p:spPr>
          <a:xfrm>
            <a:off x="457200" y="1600200"/>
            <a:ext cx="8003232" cy="4525963"/>
          </a:xfrm>
        </p:spPr>
        <p:txBody>
          <a:bodyPr/>
          <a:lstStyle/>
          <a:p>
            <a:pPr>
              <a:buFont typeface="Wingdings" panose="05000000000000000000" pitchFamily="2" charset="2"/>
              <a:buChar char="p"/>
            </a:pPr>
            <a:r>
              <a:rPr lang="zh-TW" altLang="en-US" sz="2000" dirty="0" smtClean="0">
                <a:latin typeface="標楷體" panose="03000509000000000000" pitchFamily="65" charset="-120"/>
                <a:ea typeface="標楷體" panose="03000509000000000000" pitchFamily="65" charset="-120"/>
              </a:rPr>
              <a:t>本資料可能包含對於未來展望的表述。該類表述是基於對現況的預期，但同時受限於已知或未知風險或不確定性的影響。因此實際結果將可能明顯不同於表述內容。</a:t>
            </a:r>
            <a:endParaRPr lang="en-US" altLang="zh-TW" sz="20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p"/>
            </a:pPr>
            <a:r>
              <a:rPr lang="en-US" altLang="zh-TW" sz="2000" dirty="0" smtClean="0">
                <a:latin typeface="Calibri" panose="020F0502020204030204" pitchFamily="34" charset="0"/>
                <a:ea typeface="標楷體" panose="03000509000000000000" pitchFamily="65" charset="-120"/>
                <a:cs typeface="Calibri" panose="020F0502020204030204" pitchFamily="34" charset="0"/>
              </a:rPr>
              <a:t>This presentation contains certain forward-looking statements that are based on current expectations and are subject to known and unknown risks and uncertainties that could cause actual results to differ materially from those expressed or implied by such statements.</a:t>
            </a:r>
          </a:p>
          <a:p>
            <a:pPr>
              <a:buFont typeface="Wingdings" panose="05000000000000000000" pitchFamily="2" charset="2"/>
              <a:buChar char="p"/>
            </a:pPr>
            <a:endParaRPr lang="en-US" altLang="zh-TW" sz="20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p"/>
            </a:pPr>
            <a:r>
              <a:rPr lang="zh-TW" altLang="en-US" sz="2000" dirty="0">
                <a:latin typeface="標楷體" panose="03000509000000000000" pitchFamily="65" charset="-120"/>
                <a:ea typeface="標楷體" panose="03000509000000000000" pitchFamily="65" charset="-120"/>
              </a:rPr>
              <a:t>除法令要求</a:t>
            </a:r>
            <a:r>
              <a:rPr lang="zh-TW" altLang="en-US" sz="2000" dirty="0" smtClean="0">
                <a:latin typeface="標楷體" panose="03000509000000000000" pitchFamily="65" charset="-120"/>
                <a:ea typeface="標楷體" panose="03000509000000000000" pitchFamily="65" charset="-120"/>
              </a:rPr>
              <a:t>外，公司並無義務因應新資訊的產生或未來事件的發生，主動更新對未來展望的表述。</a:t>
            </a:r>
            <a:endParaRPr lang="en-US" altLang="zh-TW" sz="20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p"/>
            </a:pPr>
            <a:r>
              <a:rPr lang="en-US" altLang="zh-TW" sz="2000" dirty="0" smtClean="0">
                <a:latin typeface="Calibri" panose="020F0502020204030204" pitchFamily="34" charset="0"/>
                <a:ea typeface="標楷體" panose="03000509000000000000" pitchFamily="65" charset="-120"/>
                <a:cs typeface="Calibri" panose="020F0502020204030204" pitchFamily="34" charset="0"/>
              </a:rPr>
              <a:t>Except as required by law, we undertake no obligation to update any forward-looking statements, whether as a result of new information, future events or otherwise.</a:t>
            </a:r>
            <a:endParaRPr lang="zh-TW" altLang="en-US" sz="2000" dirty="0">
              <a:latin typeface="Calibri" panose="020F0502020204030204" pitchFamily="34" charset="0"/>
              <a:ea typeface="標楷體" panose="03000509000000000000" pitchFamily="65" charset="-120"/>
              <a:cs typeface="Calibri" panose="020F0502020204030204" pitchFamily="34" charset="0"/>
            </a:endParaRPr>
          </a:p>
        </p:txBody>
      </p:sp>
      <p:sp>
        <p:nvSpPr>
          <p:cNvPr id="4" name="投影片編號版面配置區 3"/>
          <p:cNvSpPr>
            <a:spLocks noGrp="1"/>
          </p:cNvSpPr>
          <p:nvPr>
            <p:ph type="sldNum" sz="quarter" idx="12"/>
          </p:nvPr>
        </p:nvSpPr>
        <p:spPr/>
        <p:txBody>
          <a:bodyPr/>
          <a:lstStyle/>
          <a:p>
            <a:pPr>
              <a:defRPr/>
            </a:pPr>
            <a:fld id="{409CBC62-A113-4A55-BE6A-7E53D50F8E45}" type="slidenum">
              <a:rPr lang="en-US" altLang="zh-TW" smtClean="0"/>
              <a:pPr>
                <a:defRPr/>
              </a:pPr>
              <a:t>1</a:t>
            </a:fld>
            <a:endParaRPr lang="en-US" altLang="zh-TW"/>
          </a:p>
        </p:txBody>
      </p:sp>
    </p:spTree>
    <p:extLst>
      <p:ext uri="{BB962C8B-B14F-4D97-AF65-F5344CB8AC3E}">
        <p14:creationId xmlns:p14="http://schemas.microsoft.com/office/powerpoint/2010/main" val="173594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88640"/>
            <a:ext cx="7848872" cy="1143000"/>
          </a:xfrm>
        </p:spPr>
        <p:txBody>
          <a:bodyPr/>
          <a:lstStyle/>
          <a:p>
            <a:pPr algn="l"/>
            <a:r>
              <a:rPr lang="zh-TW" altLang="en-US" sz="3600" b="1" dirty="0" smtClean="0">
                <a:solidFill>
                  <a:schemeClr val="accent5">
                    <a:lumMod val="50000"/>
                  </a:schemeClr>
                </a:solidFill>
                <a:ea typeface="標楷體" pitchFamily="65" charset="-120"/>
              </a:rPr>
              <a:t>合併損益表</a:t>
            </a:r>
            <a:endParaRPr lang="zh-TW" altLang="en-US" sz="3600" b="1" dirty="0">
              <a:solidFill>
                <a:schemeClr val="accent5">
                  <a:lumMod val="50000"/>
                </a:schemeClr>
              </a:solidFill>
              <a:ea typeface="標楷體" pitchFamily="65" charset="-120"/>
            </a:endParaRPr>
          </a:p>
        </p:txBody>
      </p:sp>
      <p:sp>
        <p:nvSpPr>
          <p:cNvPr id="4" name="投影片編號版面配置區 3"/>
          <p:cNvSpPr>
            <a:spLocks noGrp="1"/>
          </p:cNvSpPr>
          <p:nvPr>
            <p:ph type="sldNum" sz="quarter" idx="12"/>
          </p:nvPr>
        </p:nvSpPr>
        <p:spPr/>
        <p:txBody>
          <a:bodyPr/>
          <a:lstStyle/>
          <a:p>
            <a:pPr>
              <a:defRPr/>
            </a:pPr>
            <a:fld id="{409CBC62-A113-4A55-BE6A-7E53D50F8E45}" type="slidenum">
              <a:rPr lang="en-US" altLang="zh-TW" smtClean="0"/>
              <a:pPr>
                <a:defRPr/>
              </a:pPr>
              <a:t>2</a:t>
            </a:fld>
            <a:endParaRPr lang="en-US" altLang="zh-TW"/>
          </a:p>
        </p:txBody>
      </p:sp>
      <p:sp>
        <p:nvSpPr>
          <p:cNvPr id="12" name="文字方塊 11"/>
          <p:cNvSpPr txBox="1"/>
          <p:nvPr/>
        </p:nvSpPr>
        <p:spPr>
          <a:xfrm>
            <a:off x="6084168" y="1473633"/>
            <a:ext cx="2091537" cy="276999"/>
          </a:xfrm>
          <a:prstGeom prst="rect">
            <a:avLst/>
          </a:prstGeom>
          <a:noFill/>
        </p:spPr>
        <p:txBody>
          <a:bodyPr wrap="square" rtlCol="0">
            <a:spAutoFit/>
          </a:bodyPr>
          <a:lstStyle/>
          <a:p>
            <a:r>
              <a:rPr lang="zh-TW" altLang="en-US" sz="1200" b="0" i="0" dirty="0" smtClean="0">
                <a:solidFill>
                  <a:schemeClr val="bg2">
                    <a:lumMod val="10000"/>
                  </a:schemeClr>
                </a:solidFill>
                <a:latin typeface="+mj-lt"/>
                <a:ea typeface="標楷體" pitchFamily="65" charset="-120"/>
              </a:rPr>
              <a:t>單位：新台幣</a:t>
            </a:r>
            <a:r>
              <a:rPr lang="zh-TW" altLang="en-US" sz="1200" b="0" i="0" dirty="0">
                <a:solidFill>
                  <a:schemeClr val="bg2">
                    <a:lumMod val="10000"/>
                  </a:schemeClr>
                </a:solidFill>
                <a:latin typeface="+mj-lt"/>
                <a:ea typeface="標楷體" pitchFamily="65" charset="-120"/>
              </a:rPr>
              <a:t>仟</a:t>
            </a:r>
            <a:r>
              <a:rPr lang="zh-TW" altLang="en-US" sz="1200" b="0" i="0" dirty="0" smtClean="0">
                <a:solidFill>
                  <a:schemeClr val="bg2">
                    <a:lumMod val="10000"/>
                  </a:schemeClr>
                </a:solidFill>
                <a:latin typeface="+mj-lt"/>
                <a:ea typeface="標楷體" pitchFamily="65" charset="-120"/>
              </a:rPr>
              <a:t>元</a:t>
            </a:r>
            <a:endParaRPr lang="en-US" altLang="zh-TW" sz="1200" b="0" i="0" dirty="0" smtClean="0">
              <a:solidFill>
                <a:schemeClr val="bg2">
                  <a:lumMod val="10000"/>
                </a:schemeClr>
              </a:solidFill>
              <a:latin typeface="+mj-lt"/>
              <a:ea typeface="標楷體" pitchFamily="65"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1240641049"/>
              </p:ext>
            </p:extLst>
          </p:nvPr>
        </p:nvGraphicFramePr>
        <p:xfrm>
          <a:off x="531076" y="1823197"/>
          <a:ext cx="7546123" cy="3838050"/>
        </p:xfrm>
        <a:graphic>
          <a:graphicData uri="http://schemas.openxmlformats.org/drawingml/2006/table">
            <a:tbl>
              <a:tblPr/>
              <a:tblGrid>
                <a:gridCol w="2172429">
                  <a:extLst>
                    <a:ext uri="{9D8B030D-6E8A-4147-A177-3AD203B41FA5}">
                      <a16:colId xmlns="" xmlns:a16="http://schemas.microsoft.com/office/drawing/2014/main" val="20000"/>
                    </a:ext>
                  </a:extLst>
                </a:gridCol>
                <a:gridCol w="1293961">
                  <a:extLst>
                    <a:ext uri="{9D8B030D-6E8A-4147-A177-3AD203B41FA5}">
                      <a16:colId xmlns="" xmlns:a16="http://schemas.microsoft.com/office/drawing/2014/main" val="20001"/>
                    </a:ext>
                  </a:extLst>
                </a:gridCol>
                <a:gridCol w="819112">
                  <a:extLst>
                    <a:ext uri="{9D8B030D-6E8A-4147-A177-3AD203B41FA5}">
                      <a16:colId xmlns="" xmlns:a16="http://schemas.microsoft.com/office/drawing/2014/main" val="20002"/>
                    </a:ext>
                  </a:extLst>
                </a:gridCol>
                <a:gridCol w="158282">
                  <a:extLst>
                    <a:ext uri="{9D8B030D-6E8A-4147-A177-3AD203B41FA5}">
                      <a16:colId xmlns="" xmlns:a16="http://schemas.microsoft.com/office/drawing/2014/main" val="20003"/>
                    </a:ext>
                  </a:extLst>
                </a:gridCol>
                <a:gridCol w="1293961">
                  <a:extLst>
                    <a:ext uri="{9D8B030D-6E8A-4147-A177-3AD203B41FA5}">
                      <a16:colId xmlns="" xmlns:a16="http://schemas.microsoft.com/office/drawing/2014/main" val="20004"/>
                    </a:ext>
                  </a:extLst>
                </a:gridCol>
                <a:gridCol w="819112">
                  <a:extLst>
                    <a:ext uri="{9D8B030D-6E8A-4147-A177-3AD203B41FA5}">
                      <a16:colId xmlns="" xmlns:a16="http://schemas.microsoft.com/office/drawing/2014/main" val="20005"/>
                    </a:ext>
                  </a:extLst>
                </a:gridCol>
                <a:gridCol w="158282">
                  <a:extLst>
                    <a:ext uri="{9D8B030D-6E8A-4147-A177-3AD203B41FA5}">
                      <a16:colId xmlns="" xmlns:a16="http://schemas.microsoft.com/office/drawing/2014/main" val="20006"/>
                    </a:ext>
                  </a:extLst>
                </a:gridCol>
                <a:gridCol w="830984">
                  <a:extLst>
                    <a:ext uri="{9D8B030D-6E8A-4147-A177-3AD203B41FA5}">
                      <a16:colId xmlns="" xmlns:a16="http://schemas.microsoft.com/office/drawing/2014/main" val="20007"/>
                    </a:ext>
                  </a:extLst>
                </a:gridCol>
              </a:tblGrid>
              <a:tr h="383805">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gridSpan="2">
                  <a:txBody>
                    <a:bodyPr/>
                    <a:lstStyle/>
                    <a:p>
                      <a:pPr algn="ctr" fontAlgn="ctr"/>
                      <a:r>
                        <a:rPr lang="en-US" altLang="zh-TW" sz="1400" b="1" i="0" u="none" strike="noStrike" dirty="0" smtClean="0">
                          <a:solidFill>
                            <a:schemeClr val="bg1"/>
                          </a:solidFill>
                          <a:effectLst/>
                          <a:latin typeface="Calibri" panose="020F0502020204030204" pitchFamily="34" charset="0"/>
                          <a:ea typeface="標楷體" panose="03000509000000000000" pitchFamily="65" charset="-120"/>
                        </a:rPr>
                        <a:t>2025</a:t>
                      </a:r>
                      <a:r>
                        <a:rPr lang="zh-TW" altLang="en-US" sz="1400" b="1" i="0" u="none" strike="noStrike" dirty="0" smtClean="0">
                          <a:solidFill>
                            <a:schemeClr val="bg1"/>
                          </a:solidFill>
                          <a:effectLst/>
                          <a:latin typeface="Calibri" panose="020F0502020204030204" pitchFamily="34" charset="0"/>
                          <a:ea typeface="標楷體" panose="03000509000000000000" pitchFamily="65" charset="-120"/>
                        </a:rPr>
                        <a:t>年</a:t>
                      </a:r>
                      <a:endParaRPr lang="zh-TW" altLang="en-US"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tc hMerge="1">
                  <a:txBody>
                    <a:bodyPr/>
                    <a:lstStyle/>
                    <a:p>
                      <a:endParaRPr lang="zh-TW" altLang="en-US"/>
                    </a:p>
                  </a:txBody>
                  <a:tcPr/>
                </a:tc>
                <a:tc>
                  <a:txBody>
                    <a:bodyPr/>
                    <a:lstStyle/>
                    <a:p>
                      <a:pPr algn="ctr" fontAlgn="ctr"/>
                      <a:endParaRPr lang="zh-TW" altLang="en-US" sz="1400" b="1" i="0" u="none" strike="noStrike">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gridSpan="2">
                  <a:txBody>
                    <a:bodyPr/>
                    <a:lstStyle/>
                    <a:p>
                      <a:pPr algn="ctr" fontAlgn="ctr"/>
                      <a:r>
                        <a:rPr lang="en-US" altLang="zh-TW" sz="1400" b="1" i="0" u="none" strike="noStrike" dirty="0" smtClean="0">
                          <a:solidFill>
                            <a:schemeClr val="bg1"/>
                          </a:solidFill>
                          <a:effectLst/>
                          <a:latin typeface="Calibri" panose="020F0502020204030204" pitchFamily="34" charset="0"/>
                          <a:ea typeface="標楷體" panose="03000509000000000000" pitchFamily="65" charset="-120"/>
                        </a:rPr>
                        <a:t>2024</a:t>
                      </a:r>
                      <a:r>
                        <a:rPr lang="zh-TW" altLang="en-US" sz="1400" b="1" i="0" u="none" strike="noStrike" dirty="0" smtClean="0">
                          <a:solidFill>
                            <a:schemeClr val="bg1"/>
                          </a:solidFill>
                          <a:effectLst/>
                          <a:latin typeface="Calibri" panose="020F0502020204030204" pitchFamily="34" charset="0"/>
                          <a:ea typeface="標楷體" panose="03000509000000000000" pitchFamily="65" charset="-120"/>
                        </a:rPr>
                        <a:t>年</a:t>
                      </a:r>
                      <a:endParaRPr lang="zh-TW" altLang="en-US"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tc hMerge="1">
                  <a:txBody>
                    <a:bodyPr/>
                    <a:lstStyle/>
                    <a:p>
                      <a:endParaRPr lang="zh-TW" altLang="en-US"/>
                    </a:p>
                  </a:txBody>
                  <a:tcPr/>
                </a:tc>
                <a:tc>
                  <a:txBody>
                    <a:bodyPr/>
                    <a:lstStyle/>
                    <a:p>
                      <a:pPr algn="ct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zh-TW" altLang="en-US" sz="1400" b="1" i="0" u="none" strike="noStrike" dirty="0" smtClean="0">
                          <a:solidFill>
                            <a:schemeClr val="bg1"/>
                          </a:solidFill>
                          <a:effectLst/>
                          <a:latin typeface="Calibri" panose="020F0502020204030204" pitchFamily="34" charset="0"/>
                          <a:ea typeface="標楷體" panose="03000509000000000000" pitchFamily="65" charset="-120"/>
                        </a:rPr>
                        <a:t>成長率</a:t>
                      </a:r>
                      <a:endParaRPr lang="en-US"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extLst>
                  <a:ext uri="{0D108BD9-81ED-4DB2-BD59-A6C34878D82A}">
                    <a16:rowId xmlns="" xmlns:a16="http://schemas.microsoft.com/office/drawing/2014/main" val="10000"/>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營業收入</a:t>
                      </a:r>
                    </a:p>
                  </a:txBody>
                  <a:tcPr marL="9525" marR="9525" marT="9525" marB="0" anchor="ctr">
                    <a:lnL>
                      <a:noFill/>
                    </a:lnL>
                    <a:lnR>
                      <a:noFill/>
                    </a:lnR>
                    <a:lnT>
                      <a:noFill/>
                    </a:lnT>
                    <a:lnB>
                      <a:noFill/>
                    </a:lnB>
                  </a:tcPr>
                </a:tc>
                <a:tc>
                  <a:txBody>
                    <a:bodyPr/>
                    <a:lstStyle/>
                    <a:p>
                      <a:pPr marL="0" algn="r" defTabSz="914400" rtl="0" eaLnBrk="1" fontAlgn="ctr" latinLnBrk="0" hangingPunct="1"/>
                      <a:r>
                        <a:rPr lang="en-US" altLang="zh-TW" sz="1400" b="1" i="0" u="none" strike="noStrike" kern="1200" dirty="0" smtClean="0">
                          <a:solidFill>
                            <a:srgbClr val="000000"/>
                          </a:solidFill>
                          <a:effectLst/>
                          <a:latin typeface="Calibri" panose="020F0502020204030204" pitchFamily="34" charset="0"/>
                          <a:ea typeface="標楷體" panose="03000509000000000000" pitchFamily="65" charset="-120"/>
                          <a:cs typeface="+mn-cs"/>
                        </a:rPr>
                        <a:t>3,720,643</a:t>
                      </a:r>
                      <a:endParaRPr lang="en-US" altLang="zh-TW" sz="1400" b="1" i="0" u="none" strike="noStrike" kern="1200" dirty="0">
                        <a:solidFill>
                          <a:srgbClr val="000000"/>
                        </a:solidFill>
                        <a:effectLst/>
                        <a:latin typeface="Calibri" panose="020F0502020204030204" pitchFamily="34" charset="0"/>
                        <a:ea typeface="標楷體" panose="03000509000000000000" pitchFamily="65" charset="-120"/>
                        <a:cs typeface="+mn-cs"/>
                      </a:endParaRPr>
                    </a:p>
                  </a:txBody>
                  <a:tcPr marL="7034" marR="7034" marT="7034"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algn="r" defTabSz="914400" rtl="0" eaLnBrk="1" fontAlgn="ctr" latinLnBrk="0" hangingPunct="1"/>
                      <a:r>
                        <a:rPr lang="en-US" altLang="zh-TW" sz="1400" b="1" i="0" u="none" strike="noStrike" kern="1200" dirty="0">
                          <a:solidFill>
                            <a:srgbClr val="000000"/>
                          </a:solidFill>
                          <a:effectLst/>
                          <a:latin typeface="Calibri" panose="020F0502020204030204" pitchFamily="34" charset="0"/>
                          <a:ea typeface="標楷體" panose="03000509000000000000" pitchFamily="65" charset="-120"/>
                          <a:cs typeface="+mn-cs"/>
                        </a:rPr>
                        <a:t>100%</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4,200,192</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fontAlgn="ctr"/>
                      <a:r>
                        <a:rPr lang="en-US" altLang="zh-TW" sz="1400" b="1" i="0" u="none" strike="noStrike" dirty="0">
                          <a:solidFill>
                            <a:srgbClr val="000000"/>
                          </a:solidFill>
                          <a:effectLst/>
                          <a:latin typeface="Calibri" panose="020F0502020204030204" pitchFamily="34" charset="0"/>
                          <a:ea typeface="標楷體" panose="03000509000000000000" pitchFamily="65" charset="-120"/>
                        </a:rPr>
                        <a:t>100%</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zh-TW" altLang="en-US" sz="1400" b="1"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(11%)</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 xmlns:a16="http://schemas.microsoft.com/office/drawing/2014/main" val="10001"/>
                  </a:ext>
                </a:extLst>
              </a:tr>
              <a:tr h="383805">
                <a:tc>
                  <a:txBody>
                    <a:bodyPr/>
                    <a:lstStyle/>
                    <a:p>
                      <a:pPr algn="l" fontAlgn="ctr"/>
                      <a:r>
                        <a:rPr lang="zh-TW" altLang="en-US" sz="1400" b="0" i="0" u="none" strike="noStrike" dirty="0">
                          <a:solidFill>
                            <a:srgbClr val="000000"/>
                          </a:solidFill>
                          <a:effectLst/>
                          <a:latin typeface="Calibri" panose="020F0502020204030204" pitchFamily="34" charset="0"/>
                          <a:ea typeface="標楷體" panose="03000509000000000000" pitchFamily="65" charset="-120"/>
                        </a:rPr>
                        <a:t>營業成本</a:t>
                      </a:r>
                    </a:p>
                  </a:txBody>
                  <a:tcPr marL="9525" marR="9525" marT="9525" marB="0" anchor="ctr">
                    <a:lnL>
                      <a:noFill/>
                    </a:lnL>
                    <a:lnR>
                      <a:noFill/>
                    </a:lnR>
                    <a:lnT>
                      <a:noFill/>
                    </a:lnT>
                    <a:lnB>
                      <a:noFill/>
                    </a:lnB>
                  </a:tcPr>
                </a:tc>
                <a:tc>
                  <a:txBody>
                    <a:bodyPr/>
                    <a:lstStyle/>
                    <a:p>
                      <a:pPr marL="0" algn="r" defTabSz="914400" rtl="0" eaLnBrk="1" fontAlgn="ctr" latinLnBrk="0" hangingPunct="1"/>
                      <a:r>
                        <a:rPr lang="en-US" altLang="zh-TW" sz="1400" b="0" i="0" u="none" strike="noStrike" kern="1200" dirty="0" smtClean="0">
                          <a:solidFill>
                            <a:srgbClr val="000000"/>
                          </a:solidFill>
                          <a:effectLst/>
                          <a:latin typeface="Calibri" panose="020F0502020204030204" pitchFamily="34" charset="0"/>
                          <a:ea typeface="標楷體" panose="03000509000000000000" pitchFamily="65" charset="-120"/>
                          <a:cs typeface="+mn-cs"/>
                        </a:rPr>
                        <a:t>(2,956,826)</a:t>
                      </a:r>
                      <a:endParaRPr lang="en-US" altLang="zh-TW" sz="1400" b="0" i="0" u="none" strike="noStrike" kern="1200" dirty="0">
                        <a:solidFill>
                          <a:srgbClr val="000000"/>
                        </a:solidFill>
                        <a:effectLst/>
                        <a:latin typeface="Calibri" panose="020F0502020204030204" pitchFamily="34" charset="0"/>
                        <a:ea typeface="標楷體" panose="03000509000000000000" pitchFamily="65" charset="-120"/>
                        <a:cs typeface="+mn-cs"/>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marL="0" algn="r" defTabSz="914400" rtl="0" eaLnBrk="1" fontAlgn="ctr" latinLnBrk="0" hangingPunct="1"/>
                      <a:r>
                        <a:rPr lang="en-US" altLang="zh-TW" sz="1400" b="0" i="0" u="none" strike="noStrike" kern="1200" dirty="0" smtClean="0">
                          <a:solidFill>
                            <a:srgbClr val="000000"/>
                          </a:solidFill>
                          <a:effectLst/>
                          <a:latin typeface="Calibri" panose="020F0502020204030204" pitchFamily="34" charset="0"/>
                          <a:ea typeface="標楷體" panose="03000509000000000000" pitchFamily="65" charset="-120"/>
                          <a:cs typeface="+mn-cs"/>
                        </a:rPr>
                        <a:t>(80%)</a:t>
                      </a:r>
                      <a:endParaRPr lang="en-US" altLang="zh-TW" sz="1400" b="0" i="0" u="none" strike="noStrike" kern="1200" dirty="0">
                        <a:solidFill>
                          <a:srgbClr val="000000"/>
                        </a:solidFill>
                        <a:effectLst/>
                        <a:latin typeface="Calibri" panose="020F0502020204030204" pitchFamily="34" charset="0"/>
                        <a:ea typeface="標楷體" panose="03000509000000000000" pitchFamily="65" charset="-120"/>
                        <a:cs typeface="+mn-cs"/>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0" i="0" u="none" strike="noStrike" dirty="0" smtClean="0">
                          <a:solidFill>
                            <a:srgbClr val="000000"/>
                          </a:solidFill>
                          <a:effectLst/>
                          <a:latin typeface="Calibri" panose="020F0502020204030204" pitchFamily="34" charset="0"/>
                          <a:ea typeface="新細明體" panose="02020500000000000000" pitchFamily="18" charset="-120"/>
                        </a:rPr>
                        <a:t>(3,341,806)</a:t>
                      </a:r>
                      <a:endParaRPr lang="en-US" altLang="zh-TW" sz="1400" b="0"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0" i="0" u="none" strike="noStrike" dirty="0" smtClean="0">
                          <a:solidFill>
                            <a:srgbClr val="000000"/>
                          </a:solidFill>
                          <a:effectLst/>
                          <a:latin typeface="Calibri" panose="020F0502020204030204" pitchFamily="34" charset="0"/>
                          <a:ea typeface="標楷體" panose="03000509000000000000" pitchFamily="65" charset="-120"/>
                        </a:rPr>
                        <a:t>(80%)</a:t>
                      </a:r>
                      <a:endParaRPr lang="en-US" altLang="zh-TW"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0" i="0" u="none" strike="noStrike" kern="1200" dirty="0" smtClean="0">
                          <a:solidFill>
                            <a:schemeClr val="tx1"/>
                          </a:solidFill>
                          <a:effectLst/>
                          <a:latin typeface="Calibri" panose="020F0502020204030204" pitchFamily="34" charset="0"/>
                          <a:ea typeface="標楷體" panose="03000509000000000000" pitchFamily="65" charset="-120"/>
                          <a:cs typeface="+mn-cs"/>
                        </a:rPr>
                        <a:t>(12%)</a:t>
                      </a:r>
                      <a:endParaRPr lang="en-US" altLang="zh-TW" sz="1400" b="0"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營業毛利</a:t>
                      </a:r>
                    </a:p>
                  </a:txBody>
                  <a:tcPr marL="9525" marR="9525" marT="9525" marB="0" anchor="ctr">
                    <a:lnL>
                      <a:noFill/>
                    </a:lnL>
                    <a:lnR>
                      <a:noFill/>
                    </a:lnR>
                    <a:lnT>
                      <a:noFill/>
                    </a:lnT>
                    <a:lnB>
                      <a:noFill/>
                    </a:lnB>
                    <a:solidFill>
                      <a:schemeClr val="accent2">
                        <a:lumMod val="20000"/>
                        <a:lumOff val="80000"/>
                      </a:schemeClr>
                    </a:solidFill>
                  </a:tcPr>
                </a:tc>
                <a:tc>
                  <a:txBody>
                    <a:bodyPr/>
                    <a:lstStyle/>
                    <a:p>
                      <a:pPr marL="0" algn="r" defTabSz="914400" rtl="0" eaLnBrk="1" fontAlgn="ctr" latinLnBrk="0" hangingPunct="1"/>
                      <a:r>
                        <a:rPr lang="en-US" altLang="zh-TW" sz="1400" b="1" i="0" u="none" strike="noStrike" kern="1200" dirty="0" smtClean="0">
                          <a:solidFill>
                            <a:srgbClr val="000000"/>
                          </a:solidFill>
                          <a:effectLst/>
                          <a:latin typeface="Calibri" panose="020F0502020204030204" pitchFamily="34" charset="0"/>
                          <a:ea typeface="標楷體" panose="03000509000000000000" pitchFamily="65" charset="-120"/>
                          <a:cs typeface="+mn-cs"/>
                        </a:rPr>
                        <a:t>763,817</a:t>
                      </a:r>
                      <a:endParaRPr lang="en-US" altLang="zh-TW" sz="1400" b="1" i="0" u="none" strike="noStrike" kern="1200" dirty="0">
                        <a:solidFill>
                          <a:srgbClr val="000000"/>
                        </a:solidFill>
                        <a:effectLst/>
                        <a:latin typeface="Calibri" panose="020F0502020204030204" pitchFamily="34" charset="0"/>
                        <a:ea typeface="標楷體" panose="03000509000000000000" pitchFamily="65" charset="-120"/>
                        <a:cs typeface="+mn-cs"/>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marL="0" algn="r" defTabSz="914400" rtl="0" eaLnBrk="1" fontAlgn="ctr" latinLnBrk="0" hangingPunct="1"/>
                      <a:r>
                        <a:rPr lang="en-US" altLang="zh-TW" sz="1400" b="1" i="0" u="none" strike="noStrike" kern="1200" dirty="0" smtClean="0">
                          <a:solidFill>
                            <a:srgbClr val="000000"/>
                          </a:solidFill>
                          <a:effectLst/>
                          <a:latin typeface="Calibri" panose="020F0502020204030204" pitchFamily="34" charset="0"/>
                          <a:ea typeface="標楷體" panose="03000509000000000000" pitchFamily="65" charset="-120"/>
                          <a:cs typeface="+mn-cs"/>
                        </a:rPr>
                        <a:t>20%</a:t>
                      </a:r>
                      <a:endParaRPr lang="en-US" altLang="zh-TW" sz="1400" b="1" i="0" u="none" strike="noStrike" kern="1200" dirty="0">
                        <a:solidFill>
                          <a:srgbClr val="000000"/>
                        </a:solidFill>
                        <a:effectLst/>
                        <a:latin typeface="Calibri" panose="020F0502020204030204" pitchFamily="34" charset="0"/>
                        <a:ea typeface="標楷體" panose="03000509000000000000" pitchFamily="65" charset="-120"/>
                        <a:cs typeface="+mn-cs"/>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858,386</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ea typeface="標楷體" panose="03000509000000000000" pitchFamily="65" charset="-120"/>
                        </a:rPr>
                        <a:t>20%</a:t>
                      </a:r>
                      <a:endParaRPr lang="en-US" altLang="zh-TW"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l"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(11%)</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2">
                        <a:lumMod val="20000"/>
                        <a:lumOff val="80000"/>
                      </a:schemeClr>
                    </a:solidFill>
                  </a:tcPr>
                </a:tc>
                <a:extLst>
                  <a:ext uri="{0D108BD9-81ED-4DB2-BD59-A6C34878D82A}">
                    <a16:rowId xmlns="" xmlns:a16="http://schemas.microsoft.com/office/drawing/2014/main" val="10003"/>
                  </a:ext>
                </a:extLst>
              </a:tr>
              <a:tr h="383805">
                <a:tc>
                  <a:txBody>
                    <a:bodyPr/>
                    <a:lstStyle/>
                    <a:p>
                      <a:pPr algn="l" fontAlgn="ctr"/>
                      <a:r>
                        <a:rPr lang="zh-TW" altLang="en-US" sz="1400" b="0" i="0" u="none" strike="noStrike" dirty="0">
                          <a:solidFill>
                            <a:srgbClr val="000000"/>
                          </a:solidFill>
                          <a:effectLst/>
                          <a:latin typeface="Calibri" panose="020F0502020204030204" pitchFamily="34" charset="0"/>
                          <a:ea typeface="標楷體" panose="03000509000000000000" pitchFamily="65" charset="-120"/>
                        </a:rPr>
                        <a:t>營業費用</a:t>
                      </a:r>
                    </a:p>
                  </a:txBody>
                  <a:tcPr marL="9525" marR="9525" marT="9525" marB="0" anchor="ctr">
                    <a:lnL>
                      <a:noFill/>
                    </a:lnL>
                    <a:lnR>
                      <a:noFill/>
                    </a:lnR>
                    <a:lnT>
                      <a:noFill/>
                    </a:lnT>
                    <a:lnB>
                      <a:noFill/>
                    </a:lnB>
                  </a:tcPr>
                </a:tc>
                <a:tc>
                  <a:txBody>
                    <a:bodyPr/>
                    <a:lstStyle/>
                    <a:p>
                      <a:pPr algn="r" rtl="0" fontAlgn="ctr"/>
                      <a:r>
                        <a:rPr lang="en-US" altLang="zh-TW" sz="1400" b="0" i="0" u="none" strike="noStrike" dirty="0" smtClean="0">
                          <a:solidFill>
                            <a:schemeClr val="tx1"/>
                          </a:solidFill>
                          <a:effectLst/>
                          <a:latin typeface="Calibri" panose="020F0502020204030204" pitchFamily="34" charset="0"/>
                          <a:ea typeface="新細明體" panose="02020500000000000000" pitchFamily="18" charset="-120"/>
                        </a:rPr>
                        <a:t>(410,094)</a:t>
                      </a:r>
                      <a:endParaRPr lang="en-US" altLang="zh-TW" sz="1400" b="0"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0" i="0" u="none" strike="noStrike" dirty="0" smtClean="0">
                          <a:solidFill>
                            <a:schemeClr val="tx1"/>
                          </a:solidFill>
                          <a:effectLst/>
                          <a:latin typeface="Calibri" panose="020F0502020204030204" pitchFamily="34" charset="0"/>
                          <a:ea typeface="標楷體" panose="03000509000000000000" pitchFamily="65" charset="-120"/>
                        </a:rPr>
                        <a:t>(11%)</a:t>
                      </a:r>
                      <a:endParaRPr lang="en-US" altLang="zh-TW" sz="1400" b="0"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0" i="0" u="none" strike="noStrike" dirty="0" smtClean="0">
                          <a:solidFill>
                            <a:srgbClr val="000000"/>
                          </a:solidFill>
                          <a:effectLst/>
                          <a:latin typeface="Calibri" panose="020F0502020204030204" pitchFamily="34" charset="0"/>
                          <a:ea typeface="新細明體" panose="02020500000000000000" pitchFamily="18" charset="-120"/>
                        </a:rPr>
                        <a:t>(376,440)</a:t>
                      </a:r>
                      <a:endParaRPr lang="en-US" altLang="zh-TW" sz="1400" b="0"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0" i="0" u="none" strike="noStrike" dirty="0" smtClean="0">
                          <a:solidFill>
                            <a:srgbClr val="000000"/>
                          </a:solidFill>
                          <a:effectLst/>
                          <a:latin typeface="Calibri" panose="020F0502020204030204" pitchFamily="34" charset="0"/>
                          <a:ea typeface="標楷體" panose="03000509000000000000" pitchFamily="65" charset="-120"/>
                        </a:rPr>
                        <a:t>(9%)</a:t>
                      </a:r>
                      <a:endParaRPr lang="en-US" altLang="zh-TW"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0" i="0" u="none" strike="noStrike" kern="1200" dirty="0" smtClean="0">
                          <a:solidFill>
                            <a:schemeClr val="tx1"/>
                          </a:solidFill>
                          <a:effectLst/>
                          <a:latin typeface="Calibri" panose="020F0502020204030204" pitchFamily="34" charset="0"/>
                          <a:ea typeface="標楷體" panose="03000509000000000000" pitchFamily="65" charset="-120"/>
                          <a:cs typeface="+mn-cs"/>
                        </a:rPr>
                        <a:t>9%</a:t>
                      </a:r>
                      <a:endParaRPr lang="en-US" altLang="zh-TW" sz="1400" b="0"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營業淨利</a:t>
                      </a:r>
                    </a:p>
                  </a:txBody>
                  <a:tcPr marL="9525" marR="9525" marT="9525" marB="0" anchor="ctr">
                    <a:lnL>
                      <a:noFill/>
                    </a:lnL>
                    <a:lnR>
                      <a:noFill/>
                    </a:lnR>
                    <a:lnT>
                      <a:noFill/>
                    </a:lnT>
                    <a:lnB>
                      <a:noFill/>
                    </a:lnB>
                    <a:solidFill>
                      <a:schemeClr val="accent3">
                        <a:lumMod val="20000"/>
                        <a:lumOff val="80000"/>
                      </a:schemeClr>
                    </a:solidFill>
                  </a:tcPr>
                </a:tc>
                <a:tc>
                  <a:txBody>
                    <a:bodyPr/>
                    <a:lstStyle/>
                    <a:p>
                      <a:pPr algn="r" rtl="0" fontAlgn="ctr"/>
                      <a:r>
                        <a:rPr lang="en-US" altLang="zh-TW" sz="1400" b="1" i="0" u="none" strike="noStrike" dirty="0" smtClean="0">
                          <a:solidFill>
                            <a:schemeClr val="tx1"/>
                          </a:solidFill>
                          <a:effectLst/>
                          <a:latin typeface="Calibri" panose="020F0502020204030204" pitchFamily="34" charset="0"/>
                          <a:ea typeface="新細明體" panose="02020500000000000000" pitchFamily="18" charset="-120"/>
                        </a:rPr>
                        <a:t>353,723</a:t>
                      </a:r>
                      <a:endParaRPr lang="en-US" altLang="zh-TW" sz="1400" b="1"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ea typeface="標楷體" panose="03000509000000000000" pitchFamily="65" charset="-120"/>
                        </a:rPr>
                        <a:t>9%</a:t>
                      </a:r>
                      <a:endParaRPr lang="en-US" altLang="zh-TW" sz="1400" b="1"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ctr"/>
                      <a:endParaRPr lang="zh-TW" altLang="en-US" sz="1400" b="1"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3">
                        <a:lumMod val="20000"/>
                        <a:lumOff val="80000"/>
                      </a:schemeClr>
                    </a:solidFill>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481,946</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ea typeface="標楷體" panose="03000509000000000000" pitchFamily="65" charset="-120"/>
                        </a:rPr>
                        <a:t>11%</a:t>
                      </a:r>
                      <a:endParaRPr lang="en-US" altLang="zh-TW"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l"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3">
                        <a:lumMod val="20000"/>
                        <a:lumOff val="80000"/>
                      </a:schemeClr>
                    </a:solidFill>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(27%)</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extLst>
                  <a:ext uri="{0D108BD9-81ED-4DB2-BD59-A6C34878D82A}">
                    <a16:rowId xmlns="" xmlns:a16="http://schemas.microsoft.com/office/drawing/2014/main" val="10005"/>
                  </a:ext>
                </a:extLst>
              </a:tr>
              <a:tr h="383805">
                <a:tc>
                  <a:txBody>
                    <a:bodyPr/>
                    <a:lstStyle/>
                    <a:p>
                      <a:pPr algn="l" fontAlgn="ctr"/>
                      <a:r>
                        <a:rPr lang="zh-TW" altLang="en-US" sz="1400" b="0" i="0" u="none" strike="noStrike" dirty="0">
                          <a:solidFill>
                            <a:srgbClr val="000000"/>
                          </a:solidFill>
                          <a:effectLst/>
                          <a:latin typeface="Calibri" panose="020F0502020204030204" pitchFamily="34" charset="0"/>
                          <a:ea typeface="標楷體" panose="03000509000000000000" pitchFamily="65" charset="-120"/>
                        </a:rPr>
                        <a:t>營業外收入及支出</a:t>
                      </a:r>
                    </a:p>
                  </a:txBody>
                  <a:tcPr marL="9525" marR="9525" marT="9525" marB="0" anchor="ctr">
                    <a:lnL>
                      <a:noFill/>
                    </a:lnL>
                    <a:lnR>
                      <a:noFill/>
                    </a:lnR>
                    <a:lnT>
                      <a:noFill/>
                    </a:lnT>
                    <a:lnB>
                      <a:noFill/>
                    </a:lnB>
                  </a:tcPr>
                </a:tc>
                <a:tc>
                  <a:txBody>
                    <a:bodyPr/>
                    <a:lstStyle/>
                    <a:p>
                      <a:pPr algn="r" rtl="0" fontAlgn="ctr"/>
                      <a:r>
                        <a:rPr lang="en-US" altLang="zh-TW" sz="1400" b="0" i="0" u="none" strike="noStrike" dirty="0" smtClean="0">
                          <a:solidFill>
                            <a:schemeClr val="tx1"/>
                          </a:solidFill>
                          <a:effectLst/>
                          <a:latin typeface="Calibri" panose="020F0502020204030204" pitchFamily="34" charset="0"/>
                          <a:ea typeface="新細明體" panose="02020500000000000000" pitchFamily="18" charset="-120"/>
                        </a:rPr>
                        <a:t>246,805</a:t>
                      </a:r>
                      <a:endParaRPr lang="en-US" altLang="zh-TW" sz="1400" b="0"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0" i="0" u="none" strike="noStrike" dirty="0" smtClean="0">
                          <a:solidFill>
                            <a:schemeClr val="tx1"/>
                          </a:solidFill>
                          <a:effectLst/>
                          <a:latin typeface="Calibri" panose="020F0502020204030204" pitchFamily="34" charset="0"/>
                          <a:ea typeface="標楷體" panose="03000509000000000000" pitchFamily="65" charset="-120"/>
                        </a:rPr>
                        <a:t>7%</a:t>
                      </a:r>
                      <a:endParaRPr lang="en-US" altLang="zh-TW" sz="1400" b="0"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0" i="0" u="none" strike="noStrike" dirty="0" smtClean="0">
                          <a:solidFill>
                            <a:srgbClr val="000000"/>
                          </a:solidFill>
                          <a:effectLst/>
                          <a:latin typeface="Calibri" panose="020F0502020204030204" pitchFamily="34" charset="0"/>
                          <a:ea typeface="新細明體" panose="02020500000000000000" pitchFamily="18" charset="-120"/>
                        </a:rPr>
                        <a:t>71,715</a:t>
                      </a:r>
                      <a:endParaRPr lang="en-US" altLang="zh-TW" sz="1400" b="0"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0" i="0" u="none" strike="noStrike" dirty="0" smtClean="0">
                          <a:solidFill>
                            <a:srgbClr val="000000"/>
                          </a:solidFill>
                          <a:effectLst/>
                          <a:latin typeface="Calibri" panose="020F0502020204030204" pitchFamily="34" charset="0"/>
                          <a:ea typeface="標楷體" panose="03000509000000000000" pitchFamily="65" charset="-120"/>
                        </a:rPr>
                        <a:t>2%</a:t>
                      </a:r>
                      <a:endParaRPr lang="en-US" altLang="zh-TW"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0" i="0" u="none" strike="noStrike" kern="1200" dirty="0" smtClean="0">
                          <a:solidFill>
                            <a:schemeClr val="tx1"/>
                          </a:solidFill>
                          <a:effectLst/>
                          <a:latin typeface="Calibri" panose="020F0502020204030204" pitchFamily="34" charset="0"/>
                          <a:ea typeface="標楷體" panose="03000509000000000000" pitchFamily="65" charset="-120"/>
                          <a:cs typeface="+mn-cs"/>
                        </a:rPr>
                        <a:t>244%</a:t>
                      </a:r>
                      <a:endParaRPr lang="en-US" altLang="zh-TW" sz="1400" b="0"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6"/>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稅前淨利</a:t>
                      </a:r>
                    </a:p>
                  </a:txBody>
                  <a:tcPr marL="9525" marR="9525" marT="9525" marB="0" anchor="ctr">
                    <a:lnL>
                      <a:noFill/>
                    </a:lnL>
                    <a:lnR>
                      <a:noFill/>
                    </a:lnR>
                    <a:lnT>
                      <a:noFill/>
                    </a:lnT>
                    <a:lnB>
                      <a:noFill/>
                    </a:lnB>
                  </a:tcPr>
                </a:tc>
                <a:tc>
                  <a:txBody>
                    <a:bodyPr/>
                    <a:lstStyle/>
                    <a:p>
                      <a:pPr algn="r" rtl="0" fontAlgn="ctr"/>
                      <a:r>
                        <a:rPr lang="en-US" altLang="zh-TW" sz="1400" b="1" i="0" u="none" strike="noStrike" dirty="0" smtClean="0">
                          <a:solidFill>
                            <a:schemeClr val="tx1"/>
                          </a:solidFill>
                          <a:effectLst/>
                          <a:latin typeface="Calibri" panose="020F0502020204030204" pitchFamily="34" charset="0"/>
                          <a:ea typeface="新細明體" panose="02020500000000000000" pitchFamily="18" charset="-120"/>
                        </a:rPr>
                        <a:t>600,528</a:t>
                      </a:r>
                      <a:endParaRPr lang="en-US" altLang="zh-TW" sz="1400" b="1"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1" i="0" u="none" strike="noStrike" dirty="0" smtClean="0">
                          <a:solidFill>
                            <a:schemeClr val="tx1"/>
                          </a:solidFill>
                          <a:effectLst/>
                          <a:latin typeface="Calibri" panose="020F0502020204030204" pitchFamily="34" charset="0"/>
                          <a:ea typeface="標楷體" panose="03000509000000000000" pitchFamily="65" charset="-120"/>
                        </a:rPr>
                        <a:t>16%</a:t>
                      </a:r>
                      <a:endParaRPr lang="en-US" altLang="zh-TW" sz="1400" b="1"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553,661</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zh-TW" sz="1400" b="1" i="0" u="none" strike="noStrike" dirty="0" smtClean="0">
                          <a:solidFill>
                            <a:srgbClr val="000000"/>
                          </a:solidFill>
                          <a:effectLst/>
                          <a:latin typeface="Calibri" panose="020F0502020204030204" pitchFamily="34" charset="0"/>
                          <a:ea typeface="標楷體" panose="03000509000000000000" pitchFamily="65" charset="-120"/>
                        </a:rPr>
                        <a:t>13%</a:t>
                      </a:r>
                      <a:endParaRPr lang="en-US" altLang="zh-TW"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8%</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7"/>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本期淨利</a:t>
                      </a:r>
                    </a:p>
                  </a:txBody>
                  <a:tcPr marL="9525" marR="9525" marT="9525" marB="0" anchor="ctr">
                    <a:lnL>
                      <a:noFill/>
                    </a:lnL>
                    <a:lnR>
                      <a:noFill/>
                    </a:lnR>
                    <a:lnT>
                      <a:noFill/>
                    </a:lnT>
                    <a:lnB>
                      <a:noFill/>
                    </a:lnB>
                    <a:solidFill>
                      <a:schemeClr val="accent6">
                        <a:lumMod val="20000"/>
                        <a:lumOff val="80000"/>
                      </a:schemeClr>
                    </a:solidFill>
                  </a:tcPr>
                </a:tc>
                <a:tc>
                  <a:txBody>
                    <a:bodyPr/>
                    <a:lstStyle/>
                    <a:p>
                      <a:pPr algn="r" rtl="0" fontAlgn="ctr"/>
                      <a:r>
                        <a:rPr lang="en-US" altLang="zh-TW" sz="1400" b="1" i="0" u="none" strike="noStrike" dirty="0" smtClean="0">
                          <a:solidFill>
                            <a:schemeClr val="tx1"/>
                          </a:solidFill>
                          <a:effectLst/>
                          <a:latin typeface="Calibri" panose="020F0502020204030204" pitchFamily="34" charset="0"/>
                          <a:ea typeface="新細明體" panose="02020500000000000000" pitchFamily="18" charset="-120"/>
                        </a:rPr>
                        <a:t>429,372</a:t>
                      </a:r>
                      <a:endParaRPr lang="en-US" altLang="zh-TW" sz="1400" b="1"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ea typeface="標楷體" panose="03000509000000000000" pitchFamily="65" charset="-120"/>
                        </a:rPr>
                        <a:t>12%</a:t>
                      </a:r>
                      <a:endParaRPr lang="en-US" altLang="zh-TW" sz="1400" b="1"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361,271</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ea typeface="標楷體" panose="03000509000000000000" pitchFamily="65" charset="-120"/>
                        </a:rPr>
                        <a:t>9%</a:t>
                      </a:r>
                      <a:endParaRPr lang="en-US" altLang="zh-TW"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19%</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8"/>
                  </a:ext>
                </a:extLst>
              </a:tr>
              <a:tr h="383805">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基本每股盈餘 </a:t>
                      </a:r>
                      <a:r>
                        <a:rPr lang="en-US" altLang="zh-TW" sz="1400" b="1" i="0" u="none" strike="noStrike" dirty="0">
                          <a:solidFill>
                            <a:srgbClr val="000000"/>
                          </a:solidFill>
                          <a:effectLst/>
                          <a:latin typeface="Calibri" panose="020F0502020204030204" pitchFamily="34" charset="0"/>
                          <a:ea typeface="標楷體" panose="03000509000000000000" pitchFamily="65" charset="-120"/>
                        </a:rPr>
                        <a:t>(NT</a:t>
                      </a:r>
                      <a:r>
                        <a:rPr lang="en-US" altLang="zh-TW" sz="1400" b="1" i="0" u="none" strike="noStrike" dirty="0" smtClean="0">
                          <a:solidFill>
                            <a:srgbClr val="000000"/>
                          </a:solidFill>
                          <a:effectLst/>
                          <a:latin typeface="Calibri" panose="020F0502020204030204" pitchFamily="34" charset="0"/>
                          <a:ea typeface="標楷體" panose="03000509000000000000" pitchFamily="65" charset="-120"/>
                        </a:rPr>
                        <a:t>$)</a:t>
                      </a:r>
                      <a:endParaRPr lang="en-US" altLang="zh-TW"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1" i="0" u="none" strike="noStrike" dirty="0" smtClean="0">
                          <a:solidFill>
                            <a:schemeClr val="tx1"/>
                          </a:solidFill>
                          <a:effectLst/>
                          <a:latin typeface="Calibri" panose="020F0502020204030204" pitchFamily="34" charset="0"/>
                          <a:ea typeface="新細明體" panose="02020500000000000000" pitchFamily="18" charset="-120"/>
                        </a:rPr>
                        <a:t>4.03</a:t>
                      </a:r>
                      <a:endParaRPr lang="en-US" altLang="zh-TW" sz="1400" b="1" i="0" u="none" strike="noStrike" dirty="0">
                        <a:solidFill>
                          <a:schemeClr val="tx1"/>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25400" cap="flat" cmpd="dbl" algn="ctr">
                      <a:solidFill>
                        <a:srgbClr val="000000"/>
                      </a:solidFill>
                      <a:prstDash val="solid"/>
                      <a:round/>
                      <a:headEnd type="none" w="med" len="med"/>
                      <a:tailEnd type="none" w="med" len="med"/>
                    </a:lnT>
                    <a:lnB>
                      <a:noFill/>
                    </a:lnB>
                    <a:noFill/>
                  </a:tcPr>
                </a:tc>
                <a:tc>
                  <a:txBody>
                    <a:bodyPr/>
                    <a:lstStyle/>
                    <a:p>
                      <a:pPr algn="r" fontAlgn="ctr"/>
                      <a:endParaRPr lang="zh-TW" altLang="en-US" sz="1400" b="1" i="0" u="none" strike="noStrike" dirty="0">
                        <a:solidFill>
                          <a:schemeClr val="tx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25400" cap="flat" cmpd="dbl" algn="ctr">
                      <a:solidFill>
                        <a:srgbClr val="000000"/>
                      </a:solidFill>
                      <a:prstDash val="solid"/>
                      <a:round/>
                      <a:headEnd type="none" w="med" len="med"/>
                      <a:tailEnd type="none" w="med" len="med"/>
                    </a:lnT>
                    <a:lnB>
                      <a:noFill/>
                    </a:lnB>
                    <a:no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rtl="0" fontAlgn="ctr"/>
                      <a:r>
                        <a:rPr lang="en-US" altLang="zh-TW" sz="1400" b="1" i="0" u="none" strike="noStrike" dirty="0" smtClean="0">
                          <a:solidFill>
                            <a:srgbClr val="000000"/>
                          </a:solidFill>
                          <a:effectLst/>
                          <a:latin typeface="Calibri" panose="020F0502020204030204" pitchFamily="34" charset="0"/>
                          <a:ea typeface="新細明體" panose="02020500000000000000" pitchFamily="18" charset="-120"/>
                        </a:rPr>
                        <a:t>3.27</a:t>
                      </a:r>
                      <a:endParaRPr lang="en-US" altLang="zh-TW" sz="1400" b="1" i="0" u="none" strike="noStrike" dirty="0">
                        <a:solidFill>
                          <a:srgbClr val="000000"/>
                        </a:solidFill>
                        <a:effectLst/>
                        <a:latin typeface="Calibri" panose="020F0502020204030204" pitchFamily="34" charset="0"/>
                        <a:ea typeface="新細明體" panose="02020500000000000000" pitchFamily="18" charset="-120"/>
                      </a:endParaRPr>
                    </a:p>
                  </a:txBody>
                  <a:tcPr marL="7034" marR="7034" marT="7034" marB="0" anchor="ctr">
                    <a:lnL>
                      <a:noFill/>
                    </a:lnL>
                    <a:lnR>
                      <a:noFill/>
                    </a:lnR>
                    <a:lnT w="25400" cap="flat" cmpd="dbl" algn="ctr">
                      <a:solidFill>
                        <a:srgbClr val="000000"/>
                      </a:solidFill>
                      <a:prstDash val="solid"/>
                      <a:round/>
                      <a:headEnd type="none" w="med" len="med"/>
                      <a:tailEnd type="none" w="med" len="med"/>
                    </a:lnT>
                    <a:lnB>
                      <a:noFill/>
                    </a:lnB>
                    <a:noFill/>
                  </a:tcPr>
                </a:tc>
                <a:tc>
                  <a:txBody>
                    <a:bodyPr/>
                    <a:lstStyle/>
                    <a:p>
                      <a:pPr algn="r"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w="25400" cap="flat" cmpd="dbl" algn="ctr">
                      <a:solidFill>
                        <a:srgbClr val="000000"/>
                      </a:solidFill>
                      <a:prstDash val="solid"/>
                      <a:round/>
                      <a:headEnd type="none" w="med" len="med"/>
                      <a:tailEnd type="none" w="med" len="med"/>
                    </a:lnT>
                    <a:lnB>
                      <a:noFill/>
                    </a:lnB>
                    <a:noFill/>
                  </a:tcPr>
                </a:tc>
                <a:tc>
                  <a:txBody>
                    <a:bodyPr/>
                    <a:lstStyle/>
                    <a:p>
                      <a:pPr algn="l" fontAlgn="ctr"/>
                      <a:endParaRPr lang="zh-TW" altLang="en-US" sz="14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400" b="1" i="0" u="none" strike="noStrike" kern="1200" dirty="0" smtClean="0">
                          <a:solidFill>
                            <a:schemeClr val="tx1"/>
                          </a:solidFill>
                          <a:effectLst/>
                          <a:latin typeface="Calibri" panose="020F0502020204030204" pitchFamily="34" charset="0"/>
                          <a:ea typeface="標楷體" panose="03000509000000000000" pitchFamily="65" charset="-120"/>
                          <a:cs typeface="+mn-cs"/>
                        </a:rPr>
                        <a:t>0.76</a:t>
                      </a:r>
                      <a:endParaRPr lang="en-US" altLang="zh-TW" sz="1400" b="1" i="0" u="none" strike="noStrike" kern="1200" dirty="0">
                        <a:solidFill>
                          <a:schemeClr val="tx1"/>
                        </a:solidFill>
                        <a:effectLst/>
                        <a:latin typeface="Calibri" panose="020F0502020204030204" pitchFamily="34" charset="0"/>
                        <a:ea typeface="標楷體" panose="03000509000000000000" pitchFamily="65" charset="-120"/>
                        <a:cs typeface="+mn-cs"/>
                      </a:endParaRPr>
                    </a:p>
                  </a:txBody>
                  <a:tcPr marL="9525" marR="9525" marT="9525" marB="0" anchor="ctr">
                    <a:lnL>
                      <a:noFill/>
                    </a:lnL>
                    <a:lnR>
                      <a:noFill/>
                    </a:lnR>
                    <a:lnT w="25400" cap="flat" cmpd="dbl" algn="ctr">
                      <a:solidFill>
                        <a:srgbClr val="000000"/>
                      </a:solidFill>
                      <a:prstDash val="solid"/>
                      <a:round/>
                      <a:headEnd type="none" w="med" len="med"/>
                      <a:tailEnd type="none" w="med" len="med"/>
                    </a:lnT>
                    <a:lnB>
                      <a:noFill/>
                    </a:lnB>
                    <a:noFill/>
                  </a:tcPr>
                </a:tc>
                <a:extLst>
                  <a:ext uri="{0D108BD9-81ED-4DB2-BD59-A6C34878D82A}">
                    <a16:rowId xmlns="" xmlns:a16="http://schemas.microsoft.com/office/drawing/2014/main" val="10009"/>
                  </a:ext>
                </a:extLst>
              </a:tr>
            </a:tbl>
          </a:graphicData>
        </a:graphic>
      </p:graphicFrame>
      <p:sp>
        <p:nvSpPr>
          <p:cNvPr id="9" name="矩形 8"/>
          <p:cNvSpPr/>
          <p:nvPr/>
        </p:nvSpPr>
        <p:spPr bwMode="auto">
          <a:xfrm>
            <a:off x="2603500" y="1689100"/>
            <a:ext cx="2298700" cy="4076700"/>
          </a:xfrm>
          <a:prstGeom prst="rect">
            <a:avLst/>
          </a:prstGeom>
          <a:noFill/>
          <a:ln w="28575">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r" defTabSz="1895475" rtl="0" eaLnBrk="0" fontAlgn="base" latinLnBrk="0" hangingPunct="0">
              <a:lnSpc>
                <a:spcPct val="100000"/>
              </a:lnSpc>
              <a:spcBef>
                <a:spcPct val="0"/>
              </a:spcBef>
              <a:spcAft>
                <a:spcPct val="0"/>
              </a:spcAft>
              <a:buClrTx/>
              <a:buSzTx/>
              <a:buFontTx/>
              <a:buNone/>
              <a:tabLst/>
            </a:pPr>
            <a:endParaRPr kumimoji="1" lang="zh-TW" altLang="en-US" sz="1600" b="1" i="1" u="none" strike="noStrike" cap="none" normalizeH="0" baseline="0" smtClean="0">
              <a:ln>
                <a:noFill/>
              </a:ln>
              <a:solidFill>
                <a:schemeClr val="bg2"/>
              </a:solidFill>
              <a:effectLst/>
              <a:latin typeface="Times New Roman" pitchFamily="18" charset="0"/>
              <a:ea typeface="新細明體" pitchFamily="18" charset="-120"/>
            </a:endParaRPr>
          </a:p>
        </p:txBody>
      </p:sp>
    </p:spTree>
    <p:extLst>
      <p:ext uri="{BB962C8B-B14F-4D97-AF65-F5344CB8AC3E}">
        <p14:creationId xmlns:p14="http://schemas.microsoft.com/office/powerpoint/2010/main" val="4108077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fld id="{409CBC62-A113-4A55-BE6A-7E53D50F8E45}" type="slidenum">
              <a:rPr lang="en-US" altLang="zh-TW" smtClean="0"/>
              <a:pPr>
                <a:defRPr/>
              </a:pPr>
              <a:t>3</a:t>
            </a:fld>
            <a:endParaRPr lang="en-US" altLang="zh-TW"/>
          </a:p>
        </p:txBody>
      </p:sp>
      <p:sp>
        <p:nvSpPr>
          <p:cNvPr id="7" name="標題 1"/>
          <p:cNvSpPr txBox="1">
            <a:spLocks/>
          </p:cNvSpPr>
          <p:nvPr/>
        </p:nvSpPr>
        <p:spPr bwMode="auto">
          <a:xfrm>
            <a:off x="467544" y="188640"/>
            <a:ext cx="784887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新細明體" pitchFamily="18" charset="-120"/>
              </a:defRPr>
            </a:lvl2pPr>
            <a:lvl3pPr algn="ctr" rtl="0" eaLnBrk="1" fontAlgn="base" hangingPunct="1">
              <a:spcBef>
                <a:spcPct val="0"/>
              </a:spcBef>
              <a:spcAft>
                <a:spcPct val="0"/>
              </a:spcAft>
              <a:defRPr kumimoji="1" sz="4400">
                <a:solidFill>
                  <a:schemeClr val="tx2"/>
                </a:solidFill>
                <a:latin typeface="Arial" charset="0"/>
                <a:ea typeface="新細明體" pitchFamily="18" charset="-120"/>
              </a:defRPr>
            </a:lvl3pPr>
            <a:lvl4pPr algn="ctr" rtl="0" eaLnBrk="1" fontAlgn="base" hangingPunct="1">
              <a:spcBef>
                <a:spcPct val="0"/>
              </a:spcBef>
              <a:spcAft>
                <a:spcPct val="0"/>
              </a:spcAft>
              <a:defRPr kumimoji="1" sz="4400">
                <a:solidFill>
                  <a:schemeClr val="tx2"/>
                </a:solidFill>
                <a:latin typeface="Arial" charset="0"/>
                <a:ea typeface="新細明體" pitchFamily="18" charset="-120"/>
              </a:defRPr>
            </a:lvl4pPr>
            <a:lvl5pPr algn="ctr" rtl="0" eaLnBrk="1" fontAlgn="base" hangingPunct="1">
              <a:spcBef>
                <a:spcPct val="0"/>
              </a:spcBef>
              <a:spcAft>
                <a:spcPct val="0"/>
              </a:spcAft>
              <a:defRPr kumimoji="1" sz="4400">
                <a:solidFill>
                  <a:schemeClr val="tx2"/>
                </a:solidFill>
                <a:latin typeface="Arial" charset="0"/>
                <a:ea typeface="新細明體" pitchFamily="18" charset="-120"/>
              </a:defRPr>
            </a:lvl5pPr>
            <a:lvl6pPr marL="457200" algn="ctr" rtl="0" eaLnBrk="1" fontAlgn="base" hangingPunct="1">
              <a:spcBef>
                <a:spcPct val="0"/>
              </a:spcBef>
              <a:spcAft>
                <a:spcPct val="0"/>
              </a:spcAft>
              <a:defRPr kumimoji="1" sz="4400">
                <a:solidFill>
                  <a:schemeClr val="tx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tx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tx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tx2"/>
                </a:solidFill>
                <a:latin typeface="Arial" charset="0"/>
                <a:ea typeface="新細明體" pitchFamily="18" charset="-120"/>
              </a:defRPr>
            </a:lvl9pPr>
          </a:lstStyle>
          <a:p>
            <a:pPr algn="l"/>
            <a:r>
              <a:rPr lang="zh-TW" altLang="en-US" sz="3600" i="0" dirty="0" smtClean="0">
                <a:solidFill>
                  <a:schemeClr val="accent5">
                    <a:lumMod val="50000"/>
                  </a:schemeClr>
                </a:solidFill>
                <a:ea typeface="標楷體" pitchFamily="65" charset="-120"/>
              </a:rPr>
              <a:t>合併資產</a:t>
            </a:r>
            <a:r>
              <a:rPr lang="zh-TW" altLang="en-US" sz="3600" i="0" dirty="0">
                <a:solidFill>
                  <a:schemeClr val="accent5">
                    <a:lumMod val="50000"/>
                  </a:schemeClr>
                </a:solidFill>
                <a:ea typeface="標楷體" pitchFamily="65" charset="-120"/>
              </a:rPr>
              <a:t>負債</a:t>
            </a:r>
            <a:r>
              <a:rPr lang="zh-TW" altLang="en-US" sz="3600" i="0" dirty="0" smtClean="0">
                <a:solidFill>
                  <a:schemeClr val="accent5">
                    <a:lumMod val="50000"/>
                  </a:schemeClr>
                </a:solidFill>
                <a:ea typeface="標楷體" pitchFamily="65" charset="-120"/>
              </a:rPr>
              <a:t>表</a:t>
            </a:r>
            <a:endParaRPr lang="zh-TW" altLang="en-US" sz="3600" i="0" kern="0" dirty="0">
              <a:solidFill>
                <a:schemeClr val="accent5">
                  <a:lumMod val="50000"/>
                </a:schemeClr>
              </a:solidFill>
              <a:ea typeface="標楷體" pitchFamily="65" charset="-120"/>
            </a:endParaRPr>
          </a:p>
        </p:txBody>
      </p:sp>
      <p:sp>
        <p:nvSpPr>
          <p:cNvPr id="9" name="文字方塊 8"/>
          <p:cNvSpPr txBox="1"/>
          <p:nvPr/>
        </p:nvSpPr>
        <p:spPr>
          <a:xfrm>
            <a:off x="6012160" y="1063769"/>
            <a:ext cx="2091537" cy="276999"/>
          </a:xfrm>
          <a:prstGeom prst="rect">
            <a:avLst/>
          </a:prstGeom>
          <a:noFill/>
        </p:spPr>
        <p:txBody>
          <a:bodyPr wrap="square" rtlCol="0">
            <a:spAutoFit/>
          </a:bodyPr>
          <a:lstStyle/>
          <a:p>
            <a:r>
              <a:rPr lang="zh-TW" altLang="en-US" sz="1200" b="0" i="0" dirty="0" smtClean="0">
                <a:solidFill>
                  <a:schemeClr val="bg2">
                    <a:lumMod val="10000"/>
                  </a:schemeClr>
                </a:solidFill>
                <a:latin typeface="+mj-lt"/>
                <a:ea typeface="標楷體" pitchFamily="65" charset="-120"/>
              </a:rPr>
              <a:t>單位：新台幣</a:t>
            </a:r>
            <a:r>
              <a:rPr lang="zh-TW" altLang="en-US" sz="1200" b="0" i="0" dirty="0">
                <a:solidFill>
                  <a:schemeClr val="bg2">
                    <a:lumMod val="10000"/>
                  </a:schemeClr>
                </a:solidFill>
                <a:latin typeface="+mj-lt"/>
                <a:ea typeface="標楷體" pitchFamily="65" charset="-120"/>
              </a:rPr>
              <a:t>仟</a:t>
            </a:r>
            <a:r>
              <a:rPr lang="zh-TW" altLang="en-US" sz="1200" b="0" i="0" dirty="0" smtClean="0">
                <a:solidFill>
                  <a:schemeClr val="bg2">
                    <a:lumMod val="10000"/>
                  </a:schemeClr>
                </a:solidFill>
                <a:latin typeface="+mj-lt"/>
                <a:ea typeface="標楷體" pitchFamily="65" charset="-120"/>
              </a:rPr>
              <a:t>元</a:t>
            </a:r>
            <a:endParaRPr lang="en-US" altLang="zh-TW" sz="1200" b="0" i="0" dirty="0" smtClean="0">
              <a:solidFill>
                <a:schemeClr val="bg2">
                  <a:lumMod val="10000"/>
                </a:schemeClr>
              </a:solidFill>
              <a:latin typeface="+mj-lt"/>
              <a:ea typeface="標楷體" pitchFamily="65" charset="-120"/>
            </a:endParaRPr>
          </a:p>
        </p:txBody>
      </p:sp>
      <p:graphicFrame>
        <p:nvGraphicFramePr>
          <p:cNvPr id="11" name="表格 10"/>
          <p:cNvGraphicFramePr>
            <a:graphicFrameLocks noGrp="1"/>
          </p:cNvGraphicFramePr>
          <p:nvPr>
            <p:extLst>
              <p:ext uri="{D42A27DB-BD31-4B8C-83A1-F6EECF244321}">
                <p14:modId xmlns:p14="http://schemas.microsoft.com/office/powerpoint/2010/main" val="2965507996"/>
              </p:ext>
            </p:extLst>
          </p:nvPr>
        </p:nvGraphicFramePr>
        <p:xfrm>
          <a:off x="539552" y="1512094"/>
          <a:ext cx="7546776" cy="4202906"/>
        </p:xfrm>
        <a:graphic>
          <a:graphicData uri="http://schemas.openxmlformats.org/drawingml/2006/table">
            <a:tbl>
              <a:tblPr/>
              <a:tblGrid>
                <a:gridCol w="1836000">
                  <a:extLst>
                    <a:ext uri="{9D8B030D-6E8A-4147-A177-3AD203B41FA5}">
                      <a16:colId xmlns="" xmlns:a16="http://schemas.microsoft.com/office/drawing/2014/main" val="20000"/>
                    </a:ext>
                  </a:extLst>
                </a:gridCol>
                <a:gridCol w="132654">
                  <a:extLst>
                    <a:ext uri="{9D8B030D-6E8A-4147-A177-3AD203B41FA5}">
                      <a16:colId xmlns="" xmlns:a16="http://schemas.microsoft.com/office/drawing/2014/main" val="20001"/>
                    </a:ext>
                  </a:extLst>
                </a:gridCol>
                <a:gridCol w="1044654">
                  <a:extLst>
                    <a:ext uri="{9D8B030D-6E8A-4147-A177-3AD203B41FA5}">
                      <a16:colId xmlns="" xmlns:a16="http://schemas.microsoft.com/office/drawing/2014/main" val="20002"/>
                    </a:ext>
                  </a:extLst>
                </a:gridCol>
                <a:gridCol w="726284">
                  <a:extLst>
                    <a:ext uri="{9D8B030D-6E8A-4147-A177-3AD203B41FA5}">
                      <a16:colId xmlns="" xmlns:a16="http://schemas.microsoft.com/office/drawing/2014/main" val="20003"/>
                    </a:ext>
                  </a:extLst>
                </a:gridCol>
                <a:gridCol w="132654">
                  <a:extLst>
                    <a:ext uri="{9D8B030D-6E8A-4147-A177-3AD203B41FA5}">
                      <a16:colId xmlns="" xmlns:a16="http://schemas.microsoft.com/office/drawing/2014/main" val="20004"/>
                    </a:ext>
                  </a:extLst>
                </a:gridCol>
                <a:gridCol w="1044654">
                  <a:extLst>
                    <a:ext uri="{9D8B030D-6E8A-4147-A177-3AD203B41FA5}">
                      <a16:colId xmlns="" xmlns:a16="http://schemas.microsoft.com/office/drawing/2014/main" val="20005"/>
                    </a:ext>
                  </a:extLst>
                </a:gridCol>
                <a:gridCol w="726284">
                  <a:extLst>
                    <a:ext uri="{9D8B030D-6E8A-4147-A177-3AD203B41FA5}">
                      <a16:colId xmlns="" xmlns:a16="http://schemas.microsoft.com/office/drawing/2014/main" val="20006"/>
                    </a:ext>
                  </a:extLst>
                </a:gridCol>
                <a:gridCol w="132654">
                  <a:extLst>
                    <a:ext uri="{9D8B030D-6E8A-4147-A177-3AD203B41FA5}">
                      <a16:colId xmlns="" xmlns:a16="http://schemas.microsoft.com/office/drawing/2014/main" val="20007"/>
                    </a:ext>
                  </a:extLst>
                </a:gridCol>
                <a:gridCol w="1044654">
                  <a:extLst>
                    <a:ext uri="{9D8B030D-6E8A-4147-A177-3AD203B41FA5}">
                      <a16:colId xmlns="" xmlns:a16="http://schemas.microsoft.com/office/drawing/2014/main" val="20008"/>
                    </a:ext>
                  </a:extLst>
                </a:gridCol>
                <a:gridCol w="726284">
                  <a:extLst>
                    <a:ext uri="{9D8B030D-6E8A-4147-A177-3AD203B41FA5}">
                      <a16:colId xmlns="" xmlns:a16="http://schemas.microsoft.com/office/drawing/2014/main" val="20009"/>
                    </a:ext>
                  </a:extLst>
                </a:gridCol>
              </a:tblGrid>
              <a:tr h="397806">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gridSpan="2">
                  <a:txBody>
                    <a:bodyPr/>
                    <a:lstStyle/>
                    <a:p>
                      <a:pPr algn="ctr" fontAlgn="ctr"/>
                      <a:r>
                        <a:rPr lang="en-US" altLang="zh-TW" sz="1400" b="1" i="0" u="none" strike="noStrike" dirty="0" smtClean="0">
                          <a:solidFill>
                            <a:schemeClr val="bg1"/>
                          </a:solidFill>
                          <a:effectLst/>
                          <a:latin typeface="Calibri" panose="020F0502020204030204" pitchFamily="34" charset="0"/>
                          <a:ea typeface="標楷體" panose="03000509000000000000" pitchFamily="65" charset="-120"/>
                        </a:rPr>
                        <a:t>2025.12.31</a:t>
                      </a:r>
                      <a:endParaRPr lang="en-US" altLang="zh-TW"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tc hMerge="1">
                  <a:txBody>
                    <a:bodyPr/>
                    <a:lstStyle/>
                    <a:p>
                      <a:endParaRPr lang="zh-TW" altLang="en-US"/>
                    </a:p>
                  </a:txBody>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gridSpan="2">
                  <a:txBody>
                    <a:bodyPr/>
                    <a:lstStyle/>
                    <a:p>
                      <a:pPr algn="ctr" fontAlgn="ctr"/>
                      <a:r>
                        <a:rPr lang="en-US" altLang="zh-TW" sz="1400" b="1" i="0" u="none" strike="noStrike" dirty="0" smtClean="0">
                          <a:solidFill>
                            <a:schemeClr val="bg1"/>
                          </a:solidFill>
                          <a:effectLst/>
                          <a:latin typeface="Calibri" panose="020F0502020204030204" pitchFamily="34" charset="0"/>
                          <a:ea typeface="標楷體" panose="03000509000000000000" pitchFamily="65" charset="-120"/>
                        </a:rPr>
                        <a:t>2024.12.31</a:t>
                      </a:r>
                      <a:endParaRPr lang="en-US" altLang="zh-TW"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tc hMerge="1">
                  <a:txBody>
                    <a:bodyPr/>
                    <a:lstStyle/>
                    <a:p>
                      <a:endParaRPr lang="zh-TW" altLang="en-US"/>
                    </a:p>
                  </a:txBody>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gridSpan="2">
                  <a:txBody>
                    <a:bodyPr/>
                    <a:lstStyle/>
                    <a:p>
                      <a:pPr algn="ctr" fontAlgn="ctr"/>
                      <a:r>
                        <a:rPr lang="en-US" altLang="zh-TW" sz="1400" b="1" i="0" u="none" strike="noStrike" dirty="0" smtClean="0">
                          <a:solidFill>
                            <a:schemeClr val="bg1"/>
                          </a:solidFill>
                          <a:effectLst/>
                          <a:latin typeface="Calibri" panose="020F0502020204030204" pitchFamily="34" charset="0"/>
                          <a:ea typeface="標楷體" panose="03000509000000000000" pitchFamily="65" charset="-120"/>
                        </a:rPr>
                        <a:t>2023.12.31</a:t>
                      </a:r>
                      <a:endParaRPr lang="en-US" altLang="zh-TW" sz="14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60000"/>
                        <a:lumOff val="40000"/>
                      </a:schemeClr>
                    </a:solidFill>
                  </a:tcPr>
                </a:tc>
                <a:tc hMerge="1">
                  <a:txBody>
                    <a:bodyPr/>
                    <a:lstStyle/>
                    <a:p>
                      <a:endParaRPr lang="zh-TW" altLang="en-US"/>
                    </a:p>
                  </a:txBody>
                  <a:tcPr/>
                </a:tc>
                <a:extLst>
                  <a:ext uri="{0D108BD9-81ED-4DB2-BD59-A6C34878D82A}">
                    <a16:rowId xmlns="" xmlns:a16="http://schemas.microsoft.com/office/drawing/2014/main" val="10000"/>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現金及約當現金</a:t>
                      </a:r>
                      <a:endParaRPr lang="en-US" altLang="zh-TW" sz="1400" b="0" i="0" u="none" strike="noStrike" dirty="0" smtClean="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3,316,592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32%</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3,227,925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36%</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2,693,800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37%</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1"/>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應</a:t>
                      </a:r>
                      <a:r>
                        <a:rPr lang="zh-TW" altLang="en-US" sz="1400" b="0" i="0" u="none" strike="noStrike" dirty="0">
                          <a:solidFill>
                            <a:srgbClr val="000000"/>
                          </a:solidFill>
                          <a:effectLst/>
                          <a:latin typeface="Calibri" panose="020F0502020204030204" pitchFamily="34" charset="0"/>
                          <a:ea typeface="標楷體" panose="03000509000000000000" pitchFamily="65" charset="-120"/>
                        </a:rPr>
                        <a:t>收帳款</a:t>
                      </a: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520,470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5%</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665,267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7%</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336,833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5%</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 xmlns:a16="http://schemas.microsoft.com/office/drawing/2014/main" val="10002"/>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存貨</a:t>
                      </a: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386,880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4%</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378,608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4%</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346,477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5%</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 xmlns:a16="http://schemas.microsoft.com/office/drawing/2014/main" val="10003"/>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長期</a:t>
                      </a:r>
                      <a:r>
                        <a:rPr lang="zh-TW" altLang="en-US" sz="1400" b="0" i="0" u="none" strike="noStrike" dirty="0">
                          <a:solidFill>
                            <a:srgbClr val="000000"/>
                          </a:solidFill>
                          <a:effectLst/>
                          <a:latin typeface="Calibri" panose="020F0502020204030204" pitchFamily="34" charset="0"/>
                          <a:ea typeface="標楷體" panose="03000509000000000000" pitchFamily="65" charset="-120"/>
                        </a:rPr>
                        <a:t>投資</a:t>
                      </a: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5,573,056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54%</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4,483,753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49%</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3,583,273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50%</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 xmlns:a16="http://schemas.microsoft.com/office/drawing/2014/main" val="10004"/>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不動產</a:t>
                      </a:r>
                      <a:r>
                        <a:rPr lang="zh-TW" altLang="en-US" sz="1400" b="0" i="0" u="none" strike="noStrike" dirty="0">
                          <a:solidFill>
                            <a:srgbClr val="000000"/>
                          </a:solidFill>
                          <a:effectLst/>
                          <a:latin typeface="Calibri" panose="020F0502020204030204" pitchFamily="34" charset="0"/>
                          <a:ea typeface="標楷體" panose="03000509000000000000" pitchFamily="65" charset="-120"/>
                        </a:rPr>
                        <a:t>、廠房及設備</a:t>
                      </a: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216,830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2%</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144,408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150,450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 xmlns:a16="http://schemas.microsoft.com/office/drawing/2014/main" val="10005"/>
                  </a:ext>
                </a:extLst>
              </a:tr>
              <a:tr h="380510">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資產總計</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10,352,436</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zh-TW" sz="1400" b="1" i="0" u="none" strike="noStrike" dirty="0">
                          <a:solidFill>
                            <a:schemeClr val="tx1"/>
                          </a:solidFill>
                          <a:effectLst/>
                          <a:latin typeface="Calibri" panose="020F0502020204030204" pitchFamily="34" charset="0"/>
                        </a:rPr>
                        <a:t>100%</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endParaRPr lang="zh-TW" altLang="en-US"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9,067,910</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zh-TW" sz="1400" b="1" i="0" u="none" strike="noStrike" dirty="0">
                          <a:solidFill>
                            <a:srgbClr val="000000"/>
                          </a:solidFill>
                          <a:effectLst/>
                          <a:latin typeface="Calibri" panose="020F0502020204030204" pitchFamily="34" charset="0"/>
                        </a:rPr>
                        <a:t>100%</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7,221,712</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zh-TW" sz="1400" b="1" i="0" u="none" strike="noStrike" dirty="0">
                          <a:solidFill>
                            <a:srgbClr val="000000"/>
                          </a:solidFill>
                          <a:effectLst/>
                          <a:latin typeface="Calibri" panose="020F0502020204030204" pitchFamily="34" charset="0"/>
                        </a:rPr>
                        <a:t>100%</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6"/>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流動</a:t>
                      </a:r>
                      <a:r>
                        <a:rPr lang="zh-TW" altLang="en-US" sz="1400" b="0" i="0" u="none" strike="noStrike" dirty="0">
                          <a:solidFill>
                            <a:srgbClr val="000000"/>
                          </a:solidFill>
                          <a:effectLst/>
                          <a:latin typeface="Calibri" panose="020F0502020204030204" pitchFamily="34" charset="0"/>
                          <a:ea typeface="標楷體" panose="03000509000000000000" pitchFamily="65" charset="-120"/>
                        </a:rPr>
                        <a:t>負債</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2,574,660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25%</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2,684,513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29%</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1,993,466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27%</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7"/>
                  </a:ext>
                </a:extLst>
              </a:tr>
              <a:tr h="380510">
                <a:tc>
                  <a:txBody>
                    <a:bodyPr/>
                    <a:lstStyle/>
                    <a:p>
                      <a:pPr algn="l" fontAlgn="ctr"/>
                      <a:r>
                        <a:rPr lang="zh-TW" altLang="en-US" sz="1400" b="0" i="0" u="none" strike="noStrike" dirty="0" smtClean="0">
                          <a:solidFill>
                            <a:srgbClr val="000000"/>
                          </a:solidFill>
                          <a:effectLst/>
                          <a:latin typeface="Calibri" panose="020F0502020204030204" pitchFamily="34" charset="0"/>
                          <a:ea typeface="標楷體" panose="03000509000000000000" pitchFamily="65" charset="-120"/>
                        </a:rPr>
                        <a:t>     非</a:t>
                      </a:r>
                      <a:r>
                        <a:rPr lang="zh-TW" altLang="en-US" sz="1400" b="0" i="0" u="none" strike="noStrike" dirty="0">
                          <a:solidFill>
                            <a:srgbClr val="000000"/>
                          </a:solidFill>
                          <a:effectLst/>
                          <a:latin typeface="Calibri" panose="020F0502020204030204" pitchFamily="34" charset="0"/>
                          <a:ea typeface="標楷體" panose="03000509000000000000" pitchFamily="65" charset="-120"/>
                        </a:rPr>
                        <a:t>流動負債</a:t>
                      </a: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161,054 </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chemeClr val="tx1"/>
                          </a:solidFill>
                          <a:effectLst/>
                          <a:latin typeface="Calibri" panose="020F0502020204030204" pitchFamily="34" charset="0"/>
                        </a:rPr>
                        <a:t>1%</a:t>
                      </a:r>
                      <a:endParaRPr lang="en-US" altLang="zh-TW" sz="14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145,335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2%</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65,006 </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a:txBody>
                    <a:bodyPr/>
                    <a:lstStyle/>
                    <a:p>
                      <a:pPr algn="r" fontAlgn="ctr"/>
                      <a:r>
                        <a:rPr lang="en-US" altLang="zh-TW" sz="1400" b="0" i="0" u="none" strike="noStrike" dirty="0" smtClean="0">
                          <a:solidFill>
                            <a:srgbClr val="000000"/>
                          </a:solidFill>
                          <a:effectLst/>
                          <a:latin typeface="Calibri" panose="020F0502020204030204" pitchFamily="34" charset="0"/>
                        </a:rPr>
                        <a:t>1%</a:t>
                      </a:r>
                      <a:endParaRPr lang="en-US" altLang="zh-TW"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extLst>
                  <a:ext uri="{0D108BD9-81ED-4DB2-BD59-A6C34878D82A}">
                    <a16:rowId xmlns="" xmlns:a16="http://schemas.microsoft.com/office/drawing/2014/main" val="10008"/>
                  </a:ext>
                </a:extLst>
              </a:tr>
              <a:tr h="380510">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負債總計</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2,735,714 </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26%</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2,829,848 </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31%</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2,058,472 </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28%</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extLst>
                  <a:ext uri="{0D108BD9-81ED-4DB2-BD59-A6C34878D82A}">
                    <a16:rowId xmlns="" xmlns:a16="http://schemas.microsoft.com/office/drawing/2014/main" val="10009"/>
                  </a:ext>
                </a:extLst>
              </a:tr>
              <a:tr h="380510">
                <a:tc>
                  <a:txBody>
                    <a:bodyPr/>
                    <a:lstStyle/>
                    <a:p>
                      <a:pPr algn="l" fontAlgn="ctr"/>
                      <a:r>
                        <a:rPr lang="zh-TW" altLang="en-US" sz="1400" b="1" i="0" u="none" strike="noStrike" dirty="0">
                          <a:solidFill>
                            <a:srgbClr val="000000"/>
                          </a:solidFill>
                          <a:effectLst/>
                          <a:latin typeface="Calibri" panose="020F0502020204030204" pitchFamily="34" charset="0"/>
                          <a:ea typeface="標楷體" panose="03000509000000000000" pitchFamily="65" charset="-120"/>
                        </a:rPr>
                        <a:t>權益總計</a:t>
                      </a:r>
                    </a:p>
                  </a:txBody>
                  <a:tcPr marL="9525" marR="9525" marT="9525" marB="0" anchor="ctr">
                    <a:lnL>
                      <a:noFill/>
                    </a:lnL>
                    <a:lnR>
                      <a:noFill/>
                    </a:lnR>
                    <a:lnT>
                      <a:noFill/>
                    </a:lnT>
                    <a:lnB>
                      <a:noFill/>
                    </a:lnB>
                    <a:solidFill>
                      <a:schemeClr val="accent1">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7,616,722 </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chemeClr val="tx1"/>
                          </a:solidFill>
                          <a:effectLst/>
                          <a:latin typeface="Calibri" panose="020F0502020204030204" pitchFamily="34" charset="0"/>
                        </a:rPr>
                        <a:t>74%</a:t>
                      </a:r>
                      <a:endParaRPr lang="en-US" altLang="zh-TW" sz="1400" b="1"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6,238,062 </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69%</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l" fontAlgn="ctr"/>
                      <a:endParaRPr lang="zh-TW" altLang="en-US" sz="1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5,163,240 </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tc>
                  <a:txBody>
                    <a:bodyPr/>
                    <a:lstStyle/>
                    <a:p>
                      <a:pPr algn="r" fontAlgn="ctr"/>
                      <a:r>
                        <a:rPr lang="en-US" altLang="zh-TW" sz="1400" b="1" i="0" u="none" strike="noStrike" dirty="0" smtClean="0">
                          <a:solidFill>
                            <a:srgbClr val="000000"/>
                          </a:solidFill>
                          <a:effectLst/>
                          <a:latin typeface="Calibri" panose="020F0502020204030204" pitchFamily="34" charset="0"/>
                        </a:rPr>
                        <a:t>72%</a:t>
                      </a:r>
                      <a:endParaRPr lang="en-US" altLang="zh-TW" sz="1400" b="1"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solidFill>
                      <a:schemeClr val="accent1">
                        <a:lumMod val="20000"/>
                        <a:lumOff val="80000"/>
                      </a:schemeClr>
                    </a:solidFill>
                  </a:tcPr>
                </a:tc>
                <a:extLst>
                  <a:ext uri="{0D108BD9-81ED-4DB2-BD59-A6C34878D82A}">
                    <a16:rowId xmlns="" xmlns:a16="http://schemas.microsoft.com/office/drawing/2014/main" val="10010"/>
                  </a:ext>
                </a:extLst>
              </a:tr>
            </a:tbl>
          </a:graphicData>
        </a:graphic>
      </p:graphicFrame>
      <p:sp>
        <p:nvSpPr>
          <p:cNvPr id="12" name="矩形 11"/>
          <p:cNvSpPr/>
          <p:nvPr/>
        </p:nvSpPr>
        <p:spPr bwMode="auto">
          <a:xfrm>
            <a:off x="2451100" y="1422399"/>
            <a:ext cx="1916443" cy="4406901"/>
          </a:xfrm>
          <a:prstGeom prst="rect">
            <a:avLst/>
          </a:prstGeom>
          <a:noFill/>
          <a:ln w="28575">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r" defTabSz="1895475" rtl="0" eaLnBrk="0" fontAlgn="base" latinLnBrk="0" hangingPunct="0">
              <a:lnSpc>
                <a:spcPct val="100000"/>
              </a:lnSpc>
              <a:spcBef>
                <a:spcPct val="0"/>
              </a:spcBef>
              <a:spcAft>
                <a:spcPct val="0"/>
              </a:spcAft>
              <a:buClrTx/>
              <a:buSzTx/>
              <a:buFontTx/>
              <a:buNone/>
              <a:tabLst/>
            </a:pPr>
            <a:endParaRPr kumimoji="1" lang="zh-TW" altLang="en-US" sz="1600" b="1" i="1" u="none" strike="noStrike" cap="none" normalizeH="0" baseline="0" smtClean="0">
              <a:ln>
                <a:noFill/>
              </a:ln>
              <a:solidFill>
                <a:schemeClr val="bg2"/>
              </a:solidFill>
              <a:effectLst/>
              <a:latin typeface="Times New Roman" pitchFamily="18" charset="0"/>
              <a:ea typeface="新細明體" pitchFamily="18" charset="-120"/>
            </a:endParaRPr>
          </a:p>
        </p:txBody>
      </p:sp>
    </p:spTree>
    <p:extLst>
      <p:ext uri="{BB962C8B-B14F-4D97-AF65-F5344CB8AC3E}">
        <p14:creationId xmlns:p14="http://schemas.microsoft.com/office/powerpoint/2010/main" val="2987418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fld id="{409CBC62-A113-4A55-BE6A-7E53D50F8E45}" type="slidenum">
              <a:rPr lang="en-US" altLang="zh-TW" smtClean="0"/>
              <a:pPr>
                <a:defRPr/>
              </a:pPr>
              <a:t>4</a:t>
            </a:fld>
            <a:endParaRPr lang="en-US" altLang="zh-TW"/>
          </a:p>
        </p:txBody>
      </p:sp>
      <p:sp>
        <p:nvSpPr>
          <p:cNvPr id="6" name="標題 1"/>
          <p:cNvSpPr txBox="1">
            <a:spLocks/>
          </p:cNvSpPr>
          <p:nvPr/>
        </p:nvSpPr>
        <p:spPr bwMode="auto">
          <a:xfrm>
            <a:off x="467544" y="188640"/>
            <a:ext cx="784887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新細明體" pitchFamily="18" charset="-120"/>
              </a:defRPr>
            </a:lvl2pPr>
            <a:lvl3pPr algn="ctr" rtl="0" eaLnBrk="1" fontAlgn="base" hangingPunct="1">
              <a:spcBef>
                <a:spcPct val="0"/>
              </a:spcBef>
              <a:spcAft>
                <a:spcPct val="0"/>
              </a:spcAft>
              <a:defRPr kumimoji="1" sz="4400">
                <a:solidFill>
                  <a:schemeClr val="tx2"/>
                </a:solidFill>
                <a:latin typeface="Arial" charset="0"/>
                <a:ea typeface="新細明體" pitchFamily="18" charset="-120"/>
              </a:defRPr>
            </a:lvl3pPr>
            <a:lvl4pPr algn="ctr" rtl="0" eaLnBrk="1" fontAlgn="base" hangingPunct="1">
              <a:spcBef>
                <a:spcPct val="0"/>
              </a:spcBef>
              <a:spcAft>
                <a:spcPct val="0"/>
              </a:spcAft>
              <a:defRPr kumimoji="1" sz="4400">
                <a:solidFill>
                  <a:schemeClr val="tx2"/>
                </a:solidFill>
                <a:latin typeface="Arial" charset="0"/>
                <a:ea typeface="新細明體" pitchFamily="18" charset="-120"/>
              </a:defRPr>
            </a:lvl4pPr>
            <a:lvl5pPr algn="ctr" rtl="0" eaLnBrk="1" fontAlgn="base" hangingPunct="1">
              <a:spcBef>
                <a:spcPct val="0"/>
              </a:spcBef>
              <a:spcAft>
                <a:spcPct val="0"/>
              </a:spcAft>
              <a:defRPr kumimoji="1" sz="4400">
                <a:solidFill>
                  <a:schemeClr val="tx2"/>
                </a:solidFill>
                <a:latin typeface="Arial" charset="0"/>
                <a:ea typeface="新細明體" pitchFamily="18" charset="-120"/>
              </a:defRPr>
            </a:lvl5pPr>
            <a:lvl6pPr marL="457200" algn="ctr" rtl="0" eaLnBrk="1" fontAlgn="base" hangingPunct="1">
              <a:spcBef>
                <a:spcPct val="0"/>
              </a:spcBef>
              <a:spcAft>
                <a:spcPct val="0"/>
              </a:spcAft>
              <a:defRPr kumimoji="1" sz="4400">
                <a:solidFill>
                  <a:schemeClr val="tx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tx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tx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tx2"/>
                </a:solidFill>
                <a:latin typeface="Arial" charset="0"/>
                <a:ea typeface="新細明體" pitchFamily="18" charset="-120"/>
              </a:defRPr>
            </a:lvl9pPr>
          </a:lstStyle>
          <a:p>
            <a:pPr algn="l"/>
            <a:r>
              <a:rPr lang="zh-TW" altLang="en-US" sz="3600" b="1" i="0" kern="0" dirty="0" smtClean="0">
                <a:solidFill>
                  <a:schemeClr val="accent5">
                    <a:lumMod val="50000"/>
                  </a:schemeClr>
                </a:solidFill>
                <a:ea typeface="標楷體" pitchFamily="65" charset="-120"/>
              </a:rPr>
              <a:t>重要財務指標</a:t>
            </a:r>
            <a:endParaRPr lang="zh-TW" altLang="en-US" sz="3600" b="1" i="0" kern="0" dirty="0">
              <a:solidFill>
                <a:schemeClr val="accent5">
                  <a:lumMod val="50000"/>
                </a:schemeClr>
              </a:solidFill>
              <a:ea typeface="標楷體" pitchFamily="65"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246498391"/>
              </p:ext>
            </p:extLst>
          </p:nvPr>
        </p:nvGraphicFramePr>
        <p:xfrm>
          <a:off x="675577" y="1720288"/>
          <a:ext cx="7430219" cy="2866024"/>
        </p:xfrm>
        <a:graphic>
          <a:graphicData uri="http://schemas.openxmlformats.org/drawingml/2006/table">
            <a:tbl>
              <a:tblPr/>
              <a:tblGrid>
                <a:gridCol w="2160000">
                  <a:extLst>
                    <a:ext uri="{9D8B030D-6E8A-4147-A177-3AD203B41FA5}">
                      <a16:colId xmlns="" xmlns:a16="http://schemas.microsoft.com/office/drawing/2014/main" val="20000"/>
                    </a:ext>
                  </a:extLst>
                </a:gridCol>
                <a:gridCol w="230219">
                  <a:extLst>
                    <a:ext uri="{9D8B030D-6E8A-4147-A177-3AD203B41FA5}">
                      <a16:colId xmlns="" xmlns:a16="http://schemas.microsoft.com/office/drawing/2014/main" val="20001"/>
                    </a:ext>
                  </a:extLst>
                </a:gridCol>
                <a:gridCol w="1440000">
                  <a:extLst>
                    <a:ext uri="{9D8B030D-6E8A-4147-A177-3AD203B41FA5}">
                      <a16:colId xmlns="" xmlns:a16="http://schemas.microsoft.com/office/drawing/2014/main" val="20002"/>
                    </a:ext>
                  </a:extLst>
                </a:gridCol>
                <a:gridCol w="360000">
                  <a:extLst>
                    <a:ext uri="{9D8B030D-6E8A-4147-A177-3AD203B41FA5}">
                      <a16:colId xmlns="" xmlns:a16="http://schemas.microsoft.com/office/drawing/2014/main" val="20003"/>
                    </a:ext>
                  </a:extLst>
                </a:gridCol>
                <a:gridCol w="1440000">
                  <a:extLst>
                    <a:ext uri="{9D8B030D-6E8A-4147-A177-3AD203B41FA5}">
                      <a16:colId xmlns="" xmlns:a16="http://schemas.microsoft.com/office/drawing/2014/main" val="20004"/>
                    </a:ext>
                  </a:extLst>
                </a:gridCol>
                <a:gridCol w="360000">
                  <a:extLst>
                    <a:ext uri="{9D8B030D-6E8A-4147-A177-3AD203B41FA5}">
                      <a16:colId xmlns="" xmlns:a16="http://schemas.microsoft.com/office/drawing/2014/main" val="20005"/>
                    </a:ext>
                  </a:extLst>
                </a:gridCol>
                <a:gridCol w="1440000">
                  <a:extLst>
                    <a:ext uri="{9D8B030D-6E8A-4147-A177-3AD203B41FA5}">
                      <a16:colId xmlns="" xmlns:a16="http://schemas.microsoft.com/office/drawing/2014/main" val="20006"/>
                    </a:ext>
                  </a:extLst>
                </a:gridCol>
              </a:tblGrid>
              <a:tr h="409432">
                <a:tc>
                  <a:txBody>
                    <a:bodyPr/>
                    <a:lstStyle/>
                    <a:p>
                      <a:pPr algn="l" fontAlgn="ctr"/>
                      <a:endParaRPr lang="zh-TW" altLang="en-US" sz="16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l" fontAlgn="ctr"/>
                      <a:endParaRPr lang="zh-TW" altLang="en-US" sz="1600" b="0"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chemeClr val="bg1"/>
                          </a:solidFill>
                          <a:effectLst/>
                          <a:latin typeface="Calibri" panose="020F0502020204030204" pitchFamily="34" charset="0"/>
                          <a:ea typeface="標楷體" panose="03000509000000000000" pitchFamily="65" charset="-120"/>
                        </a:rPr>
                        <a:t>2025.12.31</a:t>
                      </a:r>
                      <a:endParaRPr lang="en-US" altLang="zh-TW" sz="16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75000"/>
                      </a:schemeClr>
                    </a:solidFill>
                  </a:tcPr>
                </a:tc>
                <a:tc>
                  <a:txBody>
                    <a:bodyPr/>
                    <a:lstStyle/>
                    <a:p>
                      <a:pPr algn="ctr" fontAlgn="ctr"/>
                      <a:endParaRPr lang="zh-TW" altLang="en-US" sz="16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chemeClr val="bg1"/>
                          </a:solidFill>
                          <a:effectLst/>
                          <a:latin typeface="Calibri" panose="020F0502020204030204" pitchFamily="34" charset="0"/>
                          <a:ea typeface="標楷體" panose="03000509000000000000" pitchFamily="65" charset="-120"/>
                        </a:rPr>
                        <a:t>2024.12.31</a:t>
                      </a:r>
                      <a:endParaRPr lang="en-US" altLang="zh-TW" sz="16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75000"/>
                      </a:schemeClr>
                    </a:solidFill>
                  </a:tcPr>
                </a:tc>
                <a:tc>
                  <a:txBody>
                    <a:bodyPr/>
                    <a:lstStyle/>
                    <a:p>
                      <a:pPr algn="ctr" fontAlgn="ctr"/>
                      <a:endParaRPr lang="zh-TW" altLang="en-US" sz="16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chemeClr val="bg1"/>
                          </a:solidFill>
                          <a:effectLst/>
                          <a:latin typeface="Calibri" panose="020F0502020204030204" pitchFamily="34" charset="0"/>
                          <a:ea typeface="標楷體" panose="03000509000000000000" pitchFamily="65" charset="-120"/>
                        </a:rPr>
                        <a:t>2023.12.31</a:t>
                      </a:r>
                      <a:endParaRPr lang="en-US" altLang="zh-TW" sz="1600" b="1" i="0" u="none" strike="noStrike" dirty="0">
                        <a:solidFill>
                          <a:schemeClr val="bg1"/>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cell3D prstMaterial="dkEdge">
                      <a:bevel/>
                      <a:lightRig rig="flood" dir="t"/>
                    </a:cell3D>
                    <a:solidFill>
                      <a:schemeClr val="accent4">
                        <a:lumMod val="75000"/>
                      </a:schemeClr>
                    </a:solidFill>
                  </a:tcPr>
                </a:tc>
                <a:extLst>
                  <a:ext uri="{0D108BD9-81ED-4DB2-BD59-A6C34878D82A}">
                    <a16:rowId xmlns="" xmlns:a16="http://schemas.microsoft.com/office/drawing/2014/main" val="10000"/>
                  </a:ext>
                </a:extLst>
              </a:tr>
              <a:tr h="409432">
                <a:tc>
                  <a:txBody>
                    <a:bodyPr/>
                    <a:lstStyle/>
                    <a:p>
                      <a:pPr algn="l" fontAlgn="ctr"/>
                      <a:r>
                        <a:rPr lang="zh-TW" altLang="en-US" sz="1600" b="0" i="0" u="none" strike="noStrike" dirty="0">
                          <a:solidFill>
                            <a:srgbClr val="000000"/>
                          </a:solidFill>
                          <a:effectLst/>
                          <a:latin typeface="Calibri" panose="020F0502020204030204" pitchFamily="34" charset="0"/>
                          <a:ea typeface="標楷體" panose="03000509000000000000" pitchFamily="65" charset="-120"/>
                        </a:rPr>
                        <a:t>應收帳款週轉天數</a:t>
                      </a:r>
                    </a:p>
                  </a:txBody>
                  <a:tcPr marL="9525" marR="9525" marT="9525" marB="0" anchor="ctr">
                    <a:lnL>
                      <a:noFill/>
                    </a:lnL>
                    <a:lnR>
                      <a:noFill/>
                    </a:lnR>
                    <a:lnT>
                      <a:noFill/>
                    </a:lnT>
                    <a:lnB>
                      <a:noFill/>
                    </a:lnB>
                  </a:tcPr>
                </a:tc>
                <a:tc>
                  <a:txBody>
                    <a:bodyPr/>
                    <a:lstStyle/>
                    <a:p>
                      <a:pPr algn="l" fontAlgn="ctr"/>
                      <a:endParaRPr lang="zh-TW" altLang="en-US" sz="1600" b="0"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600" b="0" i="0" u="none" strike="noStrike" kern="1200" dirty="0" smtClean="0">
                          <a:solidFill>
                            <a:schemeClr val="tx1"/>
                          </a:solidFill>
                          <a:effectLst/>
                          <a:latin typeface="Calibri"/>
                          <a:ea typeface="+mn-ea"/>
                          <a:cs typeface="+mn-cs"/>
                        </a:rPr>
                        <a:t>58</a:t>
                      </a:r>
                      <a:endParaRPr lang="en-US" altLang="zh-TW" sz="1600" b="0" i="0" u="none" strike="noStrike" kern="1200" dirty="0">
                        <a:solidFill>
                          <a:schemeClr val="tx1"/>
                        </a:solidFill>
                        <a:effectLst/>
                        <a:latin typeface="Calibri"/>
                        <a:ea typeface="+mn-ea"/>
                        <a:cs typeface="+mn-cs"/>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44</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56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extLst>
                  <a:ext uri="{0D108BD9-81ED-4DB2-BD59-A6C34878D82A}">
                    <a16:rowId xmlns="" xmlns:a16="http://schemas.microsoft.com/office/drawing/2014/main" val="10001"/>
                  </a:ext>
                </a:extLst>
              </a:tr>
              <a:tr h="409432">
                <a:tc>
                  <a:txBody>
                    <a:bodyPr/>
                    <a:lstStyle/>
                    <a:p>
                      <a:pPr algn="l" fontAlgn="ctr"/>
                      <a:r>
                        <a:rPr lang="zh-TW" altLang="en-US" sz="1600" b="0" i="0" u="none" strike="noStrike" dirty="0">
                          <a:solidFill>
                            <a:srgbClr val="000000"/>
                          </a:solidFill>
                          <a:effectLst/>
                          <a:latin typeface="Calibri" panose="020F0502020204030204" pitchFamily="34" charset="0"/>
                          <a:ea typeface="標楷體" panose="03000509000000000000" pitchFamily="65" charset="-120"/>
                        </a:rPr>
                        <a:t>存貨週轉天數</a:t>
                      </a:r>
                    </a:p>
                  </a:txBody>
                  <a:tcPr marL="9525" marR="9525" marT="9525" marB="0" anchor="ctr">
                    <a:lnL>
                      <a:noFill/>
                    </a:lnL>
                    <a:lnR>
                      <a:noFill/>
                    </a:lnR>
                    <a:lnT>
                      <a:noFill/>
                    </a:lnT>
                    <a:lnB>
                      <a:noFill/>
                    </a:lnB>
                  </a:tcPr>
                </a:tc>
                <a:tc>
                  <a:txBody>
                    <a:bodyPr/>
                    <a:lstStyle/>
                    <a:p>
                      <a:pPr algn="l" fontAlgn="ctr"/>
                      <a:endParaRPr lang="zh-TW" altLang="en-US" sz="16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600" b="0" i="0" u="none" strike="noStrike" kern="1200" dirty="0" smtClean="0">
                          <a:solidFill>
                            <a:schemeClr val="tx1"/>
                          </a:solidFill>
                          <a:effectLst/>
                          <a:latin typeface="Calibri"/>
                          <a:ea typeface="+mn-ea"/>
                          <a:cs typeface="+mn-cs"/>
                        </a:rPr>
                        <a:t>47</a:t>
                      </a:r>
                      <a:endParaRPr lang="en-US" altLang="zh-TW" sz="1600" b="0" i="0" u="none" strike="noStrike" kern="1200" dirty="0">
                        <a:solidFill>
                          <a:schemeClr val="tx1"/>
                        </a:solidFill>
                        <a:effectLst/>
                        <a:latin typeface="Calibri"/>
                        <a:ea typeface="+mn-ea"/>
                        <a:cs typeface="+mn-cs"/>
                      </a:endParaRPr>
                    </a:p>
                  </a:txBody>
                  <a:tcPr marL="0" marR="0" marT="0"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40</a:t>
                      </a:r>
                      <a:endParaRPr lang="en-US" altLang="zh-TW" sz="1600" b="0"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53</a:t>
                      </a:r>
                      <a:endParaRPr lang="en-US" altLang="zh-TW" sz="1600" b="0"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extLst>
                  <a:ext uri="{0D108BD9-81ED-4DB2-BD59-A6C34878D82A}">
                    <a16:rowId xmlns="" xmlns:a16="http://schemas.microsoft.com/office/drawing/2014/main" val="10002"/>
                  </a:ext>
                </a:extLst>
              </a:tr>
              <a:tr h="409432">
                <a:tc>
                  <a:txBody>
                    <a:bodyPr/>
                    <a:lstStyle/>
                    <a:p>
                      <a:pPr algn="l" fontAlgn="ctr"/>
                      <a:r>
                        <a:rPr lang="zh-TW" altLang="en-US" sz="1600" b="0" i="0" u="none" strike="noStrike" dirty="0">
                          <a:solidFill>
                            <a:srgbClr val="000000"/>
                          </a:solidFill>
                          <a:effectLst/>
                          <a:latin typeface="Calibri" panose="020F0502020204030204" pitchFamily="34" charset="0"/>
                          <a:ea typeface="標楷體" panose="03000509000000000000" pitchFamily="65" charset="-120"/>
                        </a:rPr>
                        <a:t>應付帳款週轉天數</a:t>
                      </a:r>
                    </a:p>
                  </a:txBody>
                  <a:tcPr marL="9525" marR="9525" marT="9525" marB="0" anchor="ctr">
                    <a:lnL>
                      <a:noFill/>
                    </a:lnL>
                    <a:lnR>
                      <a:noFill/>
                    </a:lnR>
                    <a:lnT>
                      <a:noFill/>
                    </a:lnT>
                    <a:lnB>
                      <a:noFill/>
                    </a:lnB>
                  </a:tcPr>
                </a:tc>
                <a:tc>
                  <a:txBody>
                    <a:bodyPr/>
                    <a:lstStyle/>
                    <a:p>
                      <a:pPr algn="l" fontAlgn="ctr"/>
                      <a:endParaRPr lang="zh-TW" altLang="en-US" sz="1600" b="0"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600" b="0" i="0" u="none" strike="noStrike" kern="1200" dirty="0" smtClean="0">
                          <a:solidFill>
                            <a:schemeClr val="tx1"/>
                          </a:solidFill>
                          <a:effectLst/>
                          <a:latin typeface="Calibri"/>
                          <a:ea typeface="+mn-ea"/>
                          <a:cs typeface="+mn-cs"/>
                        </a:rPr>
                        <a:t>111 </a:t>
                      </a:r>
                      <a:endParaRPr lang="en-US" altLang="zh-TW" sz="1600" b="0" i="0" u="none" strike="noStrike" kern="1200" dirty="0">
                        <a:solidFill>
                          <a:schemeClr val="tx1"/>
                        </a:solidFill>
                        <a:effectLst/>
                        <a:latin typeface="Calibri"/>
                        <a:ea typeface="+mn-ea"/>
                        <a:cs typeface="+mn-cs"/>
                      </a:endParaRPr>
                    </a:p>
                  </a:txBody>
                  <a:tcPr marL="0" marR="0" marT="0"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74</a:t>
                      </a:r>
                      <a:endParaRPr lang="en-US" altLang="zh-TW" sz="1600" b="0"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0" i="0" u="none" strike="noStrike" dirty="0" smtClean="0">
                          <a:solidFill>
                            <a:srgbClr val="000000"/>
                          </a:solidFill>
                          <a:effectLst/>
                          <a:latin typeface="Calibri"/>
                        </a:rPr>
                        <a:t>85</a:t>
                      </a:r>
                      <a:endParaRPr lang="en-US" altLang="zh-TW" sz="1600" b="0"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extLst>
                  <a:ext uri="{0D108BD9-81ED-4DB2-BD59-A6C34878D82A}">
                    <a16:rowId xmlns="" xmlns:a16="http://schemas.microsoft.com/office/drawing/2014/main" val="10003"/>
                  </a:ext>
                </a:extLst>
              </a:tr>
              <a:tr h="409432">
                <a:tc>
                  <a:txBody>
                    <a:bodyPr/>
                    <a:lstStyle/>
                    <a:p>
                      <a:pPr algn="l" fontAlgn="ctr"/>
                      <a:r>
                        <a:rPr lang="zh-TW" altLang="en-US" sz="1600" b="1" i="0" u="none" strike="noStrike" dirty="0" smtClean="0">
                          <a:solidFill>
                            <a:srgbClr val="000000"/>
                          </a:solidFill>
                          <a:effectLst/>
                          <a:latin typeface="Calibri" panose="020F0502020204030204" pitchFamily="34" charset="0"/>
                          <a:ea typeface="標楷體" panose="03000509000000000000" pitchFamily="65" charset="-120"/>
                        </a:rPr>
                        <a:t>現金轉換循環</a:t>
                      </a:r>
                      <a:endParaRPr lang="zh-TW" altLang="en-US" sz="1600" b="1"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l" fontAlgn="ctr"/>
                      <a:endParaRPr lang="zh-TW" altLang="en-US" sz="1600" b="0"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600" b="1" i="0" u="none" strike="noStrike" kern="1200" dirty="0" smtClean="0">
                          <a:solidFill>
                            <a:schemeClr val="tx1"/>
                          </a:solidFill>
                          <a:effectLst/>
                          <a:latin typeface="Calibri"/>
                          <a:ea typeface="+mn-ea"/>
                          <a:cs typeface="+mn-cs"/>
                        </a:rPr>
                        <a:t>(6) </a:t>
                      </a:r>
                      <a:endParaRPr lang="en-US" altLang="zh-TW" sz="1600" b="1" i="0" u="none" strike="noStrike" kern="1200" dirty="0">
                        <a:solidFill>
                          <a:schemeClr val="tx1"/>
                        </a:solidFill>
                        <a:effectLst/>
                        <a:latin typeface="Calibri"/>
                        <a:ea typeface="+mn-ea"/>
                        <a:cs typeface="+mn-cs"/>
                      </a:endParaRPr>
                    </a:p>
                  </a:txBody>
                  <a:tcPr marL="0" marR="0" marT="0"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rgbClr val="000000"/>
                          </a:solidFill>
                          <a:effectLst/>
                          <a:latin typeface="Calibri"/>
                        </a:rPr>
                        <a:t>10</a:t>
                      </a:r>
                      <a:endParaRPr lang="en-US" altLang="zh-TW" sz="1600" b="1"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rgbClr val="000000"/>
                          </a:solidFill>
                          <a:effectLst/>
                          <a:latin typeface="Calibri"/>
                        </a:rPr>
                        <a:t>24</a:t>
                      </a:r>
                      <a:endParaRPr lang="en-US" altLang="zh-TW" sz="1600" b="1"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extLst>
                  <a:ext uri="{0D108BD9-81ED-4DB2-BD59-A6C34878D82A}">
                    <a16:rowId xmlns="" xmlns:a16="http://schemas.microsoft.com/office/drawing/2014/main" val="10004"/>
                  </a:ext>
                </a:extLst>
              </a:tr>
              <a:tr h="409432">
                <a:tc>
                  <a:txBody>
                    <a:bodyPr/>
                    <a:lstStyle/>
                    <a:p>
                      <a:pPr algn="l" fontAlgn="b"/>
                      <a:r>
                        <a:rPr lang="zh-TW" altLang="en-US" sz="1600" b="1" i="0" u="none" strike="noStrike" dirty="0">
                          <a:solidFill>
                            <a:srgbClr val="000000"/>
                          </a:solidFill>
                          <a:effectLst/>
                          <a:latin typeface="Calibri" panose="020F0502020204030204" pitchFamily="34" charset="0"/>
                          <a:ea typeface="標楷體" panose="03000509000000000000" pitchFamily="65" charset="-120"/>
                        </a:rPr>
                        <a:t>流動比率</a:t>
                      </a:r>
                    </a:p>
                  </a:txBody>
                  <a:tcPr marL="9525" marR="9525" marT="9525" marB="0" anchor="ctr">
                    <a:lnL>
                      <a:noFill/>
                    </a:lnL>
                    <a:lnR>
                      <a:noFill/>
                    </a:lnR>
                    <a:lnT>
                      <a:noFill/>
                    </a:lnT>
                    <a:lnB>
                      <a:noFill/>
                    </a:lnB>
                  </a:tcPr>
                </a:tc>
                <a:tc>
                  <a:txBody>
                    <a:bodyPr/>
                    <a:lstStyle/>
                    <a:p>
                      <a:pPr algn="l" fontAlgn="ctr"/>
                      <a:endParaRPr lang="zh-TW" altLang="en-US" sz="1600" b="0" i="0" u="none" strike="noStrike">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chemeClr val="tx1"/>
                          </a:solidFill>
                          <a:effectLst/>
                          <a:latin typeface="Calibri"/>
                        </a:rPr>
                        <a:t>166%</a:t>
                      </a:r>
                      <a:endParaRPr lang="en-US" altLang="zh-TW" sz="1600" b="1" i="0" u="none" strike="noStrike" dirty="0">
                        <a:solidFill>
                          <a:schemeClr val="tx1"/>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rgbClr val="000000"/>
                          </a:solidFill>
                          <a:effectLst/>
                          <a:latin typeface="Calibri"/>
                        </a:rPr>
                        <a:t>161%</a:t>
                      </a:r>
                      <a:endParaRPr lang="en-US" altLang="zh-TW" sz="1600" b="1"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rgbClr val="000000"/>
                          </a:solidFill>
                          <a:effectLst/>
                          <a:latin typeface="Calibri"/>
                        </a:rPr>
                        <a:t>171%</a:t>
                      </a:r>
                      <a:endParaRPr lang="en-US" altLang="zh-TW" sz="1600" b="1"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extLst>
                  <a:ext uri="{0D108BD9-81ED-4DB2-BD59-A6C34878D82A}">
                    <a16:rowId xmlns="" xmlns:a16="http://schemas.microsoft.com/office/drawing/2014/main" val="10005"/>
                  </a:ext>
                </a:extLst>
              </a:tr>
              <a:tr h="409432">
                <a:tc>
                  <a:txBody>
                    <a:bodyPr/>
                    <a:lstStyle/>
                    <a:p>
                      <a:pPr algn="l" fontAlgn="b"/>
                      <a:r>
                        <a:rPr lang="zh-TW" altLang="en-US" sz="1600" b="1" i="0" u="none" strike="noStrike" dirty="0">
                          <a:solidFill>
                            <a:srgbClr val="000000"/>
                          </a:solidFill>
                          <a:effectLst/>
                          <a:latin typeface="Calibri" panose="020F0502020204030204" pitchFamily="34" charset="0"/>
                          <a:ea typeface="標楷體" panose="03000509000000000000" pitchFamily="65" charset="-120"/>
                        </a:rPr>
                        <a:t>負債比率</a:t>
                      </a:r>
                    </a:p>
                  </a:txBody>
                  <a:tcPr marL="9525" marR="9525" marT="9525" marB="0" anchor="ctr">
                    <a:lnL>
                      <a:noFill/>
                    </a:lnL>
                    <a:lnR>
                      <a:noFill/>
                    </a:lnR>
                    <a:lnT>
                      <a:noFill/>
                    </a:lnT>
                    <a:lnB>
                      <a:noFill/>
                    </a:lnB>
                  </a:tcPr>
                </a:tc>
                <a:tc>
                  <a:txBody>
                    <a:bodyPr/>
                    <a:lstStyle/>
                    <a:p>
                      <a:pPr algn="l" fontAlgn="ctr"/>
                      <a:endParaRPr lang="zh-TW" altLang="en-US" sz="1600" b="0" i="0" u="none" strike="noStrike" dirty="0">
                        <a:solidFill>
                          <a:srgbClr val="000000"/>
                        </a:solidFill>
                        <a:effectLst/>
                        <a:latin typeface="Calibri" panose="020F0502020204030204" pitchFamily="34" charset="0"/>
                        <a:ea typeface="標楷體" panose="03000509000000000000" pitchFamily="65" charset="-120"/>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chemeClr val="tx1"/>
                          </a:solidFill>
                          <a:effectLst/>
                          <a:latin typeface="Calibri"/>
                        </a:rPr>
                        <a:t>26%</a:t>
                      </a:r>
                      <a:endParaRPr lang="en-US" altLang="zh-TW" sz="1600" b="1" i="0" u="none" strike="noStrike" dirty="0">
                        <a:solidFill>
                          <a:schemeClr val="tx1"/>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altLang="zh-TW" sz="1600" b="1" i="0" u="none" strike="noStrike" dirty="0" smtClean="0">
                          <a:solidFill>
                            <a:srgbClr val="000000"/>
                          </a:solidFill>
                          <a:effectLst/>
                          <a:latin typeface="Calibri"/>
                        </a:rPr>
                        <a:t>31%</a:t>
                      </a:r>
                      <a:endParaRPr lang="en-US" altLang="zh-TW" sz="1600" b="1" i="0" u="none" strike="noStrike" dirty="0">
                        <a:solidFill>
                          <a:srgbClr val="000000"/>
                        </a:solidFill>
                        <a:effectLst/>
                        <a:latin typeface="Calibri"/>
                      </a:endParaRPr>
                    </a:p>
                  </a:txBody>
                  <a:tcPr marL="9525" marR="9525" marT="9525" marB="0" anchor="ctr">
                    <a:lnL>
                      <a:noFill/>
                    </a:lnL>
                    <a:lnR>
                      <a:noFill/>
                    </a:lnR>
                    <a:lnT>
                      <a:noFill/>
                    </a:lnT>
                    <a:lnB>
                      <a:noFill/>
                    </a:lnB>
                    <a:solidFill>
                      <a:schemeClr val="accent6">
                        <a:lumMod val="20000"/>
                        <a:lumOff val="80000"/>
                      </a:schemeClr>
                    </a:solidFill>
                  </a:tcPr>
                </a:tc>
                <a:tc>
                  <a:txBody>
                    <a:bodyPr/>
                    <a:lstStyle/>
                    <a:p>
                      <a:pPr algn="ctr" fontAlgn="ctr"/>
                      <a:endParaRPr lang="zh-TW" altLang="en-US" sz="1600" b="1"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marL="0" algn="ctr" defTabSz="914400" rtl="0" eaLnBrk="1" fontAlgn="ctr" latinLnBrk="0" hangingPunct="1"/>
                      <a:r>
                        <a:rPr lang="en-US" altLang="zh-TW" sz="1600" b="1" i="0" u="none" strike="noStrike" kern="1200" dirty="0" smtClean="0">
                          <a:solidFill>
                            <a:srgbClr val="000000"/>
                          </a:solidFill>
                          <a:effectLst/>
                          <a:latin typeface="Calibri"/>
                          <a:ea typeface="+mn-ea"/>
                          <a:cs typeface="+mn-cs"/>
                        </a:rPr>
                        <a:t>28%</a:t>
                      </a:r>
                      <a:endParaRPr lang="en-US" altLang="zh-TW" sz="1600" b="1" i="0" u="none" strike="noStrike" kern="1200" dirty="0">
                        <a:solidFill>
                          <a:srgbClr val="000000"/>
                        </a:solidFill>
                        <a:effectLst/>
                        <a:latin typeface="Calibri"/>
                        <a:ea typeface="+mn-ea"/>
                        <a:cs typeface="+mn-cs"/>
                      </a:endParaRPr>
                    </a:p>
                  </a:txBody>
                  <a:tcPr marL="9525" marR="9525" marT="9525" marB="0" anchor="ctr">
                    <a:lnL>
                      <a:noFill/>
                    </a:lnL>
                    <a:lnR>
                      <a:noFill/>
                    </a:lnR>
                    <a:lnT>
                      <a:noFill/>
                    </a:lnT>
                    <a:lnB>
                      <a:noFill/>
                    </a:lnB>
                    <a:solidFill>
                      <a:schemeClr val="accent6">
                        <a:lumMod val="20000"/>
                        <a:lumOff val="80000"/>
                      </a:schemeClr>
                    </a:solidFill>
                  </a:tcPr>
                </a:tc>
                <a:extLst>
                  <a:ext uri="{0D108BD9-81ED-4DB2-BD59-A6C34878D82A}">
                    <a16:rowId xmlns="" xmlns:a16="http://schemas.microsoft.com/office/drawing/2014/main" val="10006"/>
                  </a:ext>
                </a:extLst>
              </a:tr>
            </a:tbl>
          </a:graphicData>
        </a:graphic>
      </p:graphicFrame>
      <p:sp>
        <p:nvSpPr>
          <p:cNvPr id="10" name="矩形 9"/>
          <p:cNvSpPr/>
          <p:nvPr/>
        </p:nvSpPr>
        <p:spPr bwMode="auto">
          <a:xfrm>
            <a:off x="2870200" y="1587499"/>
            <a:ext cx="1827543" cy="3209653"/>
          </a:xfrm>
          <a:prstGeom prst="rect">
            <a:avLst/>
          </a:prstGeom>
          <a:noFill/>
          <a:ln w="28575">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r" defTabSz="1895475" rtl="0" eaLnBrk="0" fontAlgn="base" latinLnBrk="0" hangingPunct="0">
              <a:lnSpc>
                <a:spcPct val="100000"/>
              </a:lnSpc>
              <a:spcBef>
                <a:spcPct val="0"/>
              </a:spcBef>
              <a:spcAft>
                <a:spcPct val="0"/>
              </a:spcAft>
              <a:buClrTx/>
              <a:buSzTx/>
              <a:buFontTx/>
              <a:buNone/>
              <a:tabLst/>
            </a:pPr>
            <a:endParaRPr kumimoji="1" lang="zh-TW" altLang="en-US" sz="1600" b="1" i="1" u="none" strike="noStrike" cap="none" normalizeH="0" baseline="0" smtClean="0">
              <a:ln>
                <a:noFill/>
              </a:ln>
              <a:solidFill>
                <a:schemeClr val="bg2"/>
              </a:solidFill>
              <a:effectLst/>
              <a:latin typeface="Times New Roman" pitchFamily="18" charset="0"/>
              <a:ea typeface="新細明體" pitchFamily="18" charset="-120"/>
            </a:endParaRPr>
          </a:p>
        </p:txBody>
      </p:sp>
    </p:spTree>
    <p:extLst>
      <p:ext uri="{BB962C8B-B14F-4D97-AF65-F5344CB8AC3E}">
        <p14:creationId xmlns:p14="http://schemas.microsoft.com/office/powerpoint/2010/main" val="1612034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pPr>
              <a:defRPr/>
            </a:pPr>
            <a:fld id="{C8FD8C39-DBFF-4EBF-BF75-698A04235FFA}" type="slidenum">
              <a:rPr lang="en-US" altLang="zh-TW" smtClean="0"/>
              <a:pPr>
                <a:defRPr/>
              </a:pPr>
              <a:t>5</a:t>
            </a:fld>
            <a:endParaRPr lang="en-US" altLang="zh-TW" dirty="0"/>
          </a:p>
        </p:txBody>
      </p:sp>
      <p:sp>
        <p:nvSpPr>
          <p:cNvPr id="4" name="矩形 3"/>
          <p:cNvSpPr/>
          <p:nvPr/>
        </p:nvSpPr>
        <p:spPr>
          <a:xfrm>
            <a:off x="3256707" y="2348880"/>
            <a:ext cx="1946367" cy="1446550"/>
          </a:xfrm>
          <a:prstGeom prst="rect">
            <a:avLst/>
          </a:prstGeom>
          <a:noFill/>
        </p:spPr>
        <p:txBody>
          <a:bodyPr wrap="none" lIns="91440" tIns="45720" rIns="91440" bIns="45720">
            <a:spAutoFit/>
          </a:bodyPr>
          <a:lstStyle/>
          <a:p>
            <a:pPr algn="ctr"/>
            <a:r>
              <a:rPr lang="en-US" altLang="zh-TW" sz="8800" b="1" i="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anose="020F0502020204030204" pitchFamily="34" charset="0"/>
                <a:cs typeface="Times New Roman" panose="02020603050405020304" pitchFamily="18" charset="0"/>
              </a:rPr>
              <a:t>End</a:t>
            </a:r>
            <a:endParaRPr lang="zh-TW" altLang="en-US" sz="8800" b="1" i="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anose="020F0502020204030204" pitchFamily="34" charset="0"/>
              <a:cs typeface="Times New Roman" panose="02020603050405020304" pitchFamily="18" charset="0"/>
            </a:endParaRPr>
          </a:p>
        </p:txBody>
      </p:sp>
      <p:sp>
        <p:nvSpPr>
          <p:cNvPr id="2" name="文字方塊 1"/>
          <p:cNvSpPr txBox="1"/>
          <p:nvPr/>
        </p:nvSpPr>
        <p:spPr>
          <a:xfrm>
            <a:off x="1475656" y="3933056"/>
            <a:ext cx="5976664" cy="461665"/>
          </a:xfrm>
          <a:prstGeom prst="rect">
            <a:avLst/>
          </a:prstGeom>
          <a:noFill/>
        </p:spPr>
        <p:txBody>
          <a:bodyPr wrap="square" rtlCol="0">
            <a:spAutoFit/>
          </a:bodyPr>
          <a:lstStyle/>
          <a:p>
            <a:pPr algn="ctr"/>
            <a:r>
              <a:rPr lang="en-US" altLang="zh-TW" sz="2400" dirty="0">
                <a:solidFill>
                  <a:schemeClr val="tx1"/>
                </a:solidFill>
              </a:rPr>
              <a:t>http://</a:t>
            </a:r>
            <a:r>
              <a:rPr lang="en-US" altLang="zh-TW" sz="2400" dirty="0" smtClean="0">
                <a:solidFill>
                  <a:schemeClr val="tx1"/>
                </a:solidFill>
              </a:rPr>
              <a:t>www.csi-sensor.com.tw/</a:t>
            </a:r>
            <a:endParaRPr lang="zh-TW" altLang="en-US" sz="2400" dirty="0">
              <a:solidFill>
                <a:schemeClr val="tx1"/>
              </a:solidFill>
            </a:endParaRPr>
          </a:p>
        </p:txBody>
      </p:sp>
    </p:spTree>
    <p:extLst>
      <p:ext uri="{BB962C8B-B14F-4D97-AF65-F5344CB8AC3E}">
        <p14:creationId xmlns:p14="http://schemas.microsoft.com/office/powerpoint/2010/main" val="2926020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法說會初稿">
  <a:themeElements>
    <a:clrScheme name="地鐵">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1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1895475" rtl="0" eaLnBrk="0" fontAlgn="base" latinLnBrk="0" hangingPunct="0">
          <a:lnSpc>
            <a:spcPct val="100000"/>
          </a:lnSpc>
          <a:spcBef>
            <a:spcPct val="0"/>
          </a:spcBef>
          <a:spcAft>
            <a:spcPct val="0"/>
          </a:spcAft>
          <a:buClrTx/>
          <a:buSzTx/>
          <a:buFontTx/>
          <a:buNone/>
          <a:tabLst/>
          <a:defRPr kumimoji="1" lang="zh-TW" altLang="en-US" sz="1600" b="1" i="1" u="none" strike="noStrike" cap="none" normalizeH="0" baseline="0" smtClean="0">
            <a:ln>
              <a:noFill/>
            </a:ln>
            <a:solidFill>
              <a:schemeClr val="bg2"/>
            </a:solidFill>
            <a:effectLst/>
            <a:latin typeface="Times New Roman" pitchFamily="18" charset="0"/>
            <a:ea typeface="新細明體" pitchFamily="18" charset="-12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1895475" rtl="0" eaLnBrk="0" fontAlgn="base" latinLnBrk="0" hangingPunct="0">
          <a:lnSpc>
            <a:spcPct val="100000"/>
          </a:lnSpc>
          <a:spcBef>
            <a:spcPct val="0"/>
          </a:spcBef>
          <a:spcAft>
            <a:spcPct val="0"/>
          </a:spcAft>
          <a:buClrTx/>
          <a:buSzTx/>
          <a:buFontTx/>
          <a:buNone/>
          <a:tabLst/>
          <a:defRPr kumimoji="1" lang="zh-TW" altLang="en-US" sz="1600" b="1" i="1" u="none" strike="noStrike" cap="none" normalizeH="0" baseline="0" smtClean="0">
            <a:ln>
              <a:noFill/>
            </a:ln>
            <a:solidFill>
              <a:schemeClr val="bg2"/>
            </a:solidFill>
            <a:effectLst/>
            <a:latin typeface="Times New Roman" pitchFamily="18" charset="0"/>
            <a:ea typeface="新細明體" pitchFamily="18" charset="-120"/>
          </a:defRPr>
        </a:defPPr>
      </a:lstStyle>
    </a:lnDef>
  </a:objectDefaults>
  <a:extraClrSchemeLst>
    <a:extraClrScheme>
      <a:clrScheme name="1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法說會初稿</Template>
  <TotalTime>4585</TotalTime>
  <Words>484</Words>
  <Application>Microsoft Office PowerPoint</Application>
  <PresentationFormat>如螢幕大小 (4:3)</PresentationFormat>
  <Paragraphs>180</Paragraphs>
  <Slides>6</Slides>
  <Notes>5</Notes>
  <HiddenSlides>0</HiddenSlides>
  <MMClips>0</MMClips>
  <ScaleCrop>false</ScaleCrop>
  <HeadingPairs>
    <vt:vector size="4" baseType="variant">
      <vt:variant>
        <vt:lpstr>佈景主題</vt:lpstr>
      </vt:variant>
      <vt:variant>
        <vt:i4>1</vt:i4>
      </vt:variant>
      <vt:variant>
        <vt:lpstr>投影片標題</vt:lpstr>
      </vt:variant>
      <vt:variant>
        <vt:i4>6</vt:i4>
      </vt:variant>
    </vt:vector>
  </HeadingPairs>
  <TitlesOfParts>
    <vt:vector size="7" baseType="lpstr">
      <vt:lpstr>法說會初稿</vt:lpstr>
      <vt:lpstr>2025年第四季法人說明會</vt:lpstr>
      <vt:lpstr>免責聲明</vt:lpstr>
      <vt:lpstr>合併損益表</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2017第三季法人說明會</dc:title>
  <dc:creator>Sara_Mai買僑培</dc:creator>
  <cp:lastModifiedBy>Pierce_Chen陳譽</cp:lastModifiedBy>
  <cp:revision>332</cp:revision>
  <cp:lastPrinted>2020-12-08T07:04:30Z</cp:lastPrinted>
  <dcterms:created xsi:type="dcterms:W3CDTF">2017-08-31T07:48:32Z</dcterms:created>
  <dcterms:modified xsi:type="dcterms:W3CDTF">2026-03-27T04:22:11Z</dcterms:modified>
</cp:coreProperties>
</file>