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0" r:id="rId1"/>
  </p:sldMasterIdLst>
  <p:notesMasterIdLst>
    <p:notesMasterId r:id="rId8"/>
  </p:notesMasterIdLst>
  <p:sldIdLst>
    <p:sldId id="256" r:id="rId2"/>
    <p:sldId id="259" r:id="rId3"/>
    <p:sldId id="300" r:id="rId4"/>
    <p:sldId id="309" r:id="rId5"/>
    <p:sldId id="302" r:id="rId6"/>
    <p:sldId id="310" r:id="rId7"/>
  </p:sldIdLst>
  <p:sldSz cx="9144000" cy="6858000" type="screen4x3"/>
  <p:notesSz cx="6797675" cy="9926638"/>
  <p:defaultTextStyle>
    <a:defPPr>
      <a:defRPr lang="zh-TW"/>
    </a:defPPr>
    <a:lvl1pPr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1pPr>
    <a:lvl2pPr marL="4572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2pPr>
    <a:lvl3pPr marL="9144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3pPr>
    <a:lvl4pPr marL="13716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4pPr>
    <a:lvl5pPr marL="18288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5pPr>
    <a:lvl6pPr marL="2286000" algn="l" defTabSz="914400" rtl="0" eaLnBrk="1" latinLnBrk="0" hangingPunct="1">
      <a:defRPr kumimoji="1" sz="1600" b="1" i="1" kern="1200">
        <a:solidFill>
          <a:schemeClr val="bg2"/>
        </a:solidFill>
        <a:latin typeface="Times New Roman" pitchFamily="18" charset="0"/>
        <a:ea typeface="新細明體" charset="-120"/>
        <a:cs typeface="+mn-cs"/>
      </a:defRPr>
    </a:lvl6pPr>
    <a:lvl7pPr marL="2743200" algn="l" defTabSz="914400" rtl="0" eaLnBrk="1" latinLnBrk="0" hangingPunct="1">
      <a:defRPr kumimoji="1" sz="1600" b="1" i="1" kern="1200">
        <a:solidFill>
          <a:schemeClr val="bg2"/>
        </a:solidFill>
        <a:latin typeface="Times New Roman" pitchFamily="18" charset="0"/>
        <a:ea typeface="新細明體" charset="-120"/>
        <a:cs typeface="+mn-cs"/>
      </a:defRPr>
    </a:lvl7pPr>
    <a:lvl8pPr marL="3200400" algn="l" defTabSz="914400" rtl="0" eaLnBrk="1" latinLnBrk="0" hangingPunct="1">
      <a:defRPr kumimoji="1" sz="1600" b="1" i="1" kern="1200">
        <a:solidFill>
          <a:schemeClr val="bg2"/>
        </a:solidFill>
        <a:latin typeface="Times New Roman" pitchFamily="18" charset="0"/>
        <a:ea typeface="新細明體" charset="-120"/>
        <a:cs typeface="+mn-cs"/>
      </a:defRPr>
    </a:lvl8pPr>
    <a:lvl9pPr marL="3657600" algn="l" defTabSz="914400" rtl="0" eaLnBrk="1" latinLnBrk="0" hangingPunct="1">
      <a:defRPr kumimoji="1" sz="1600" b="1" i="1" kern="1200">
        <a:solidFill>
          <a:schemeClr val="bg2"/>
        </a:solidFill>
        <a:latin typeface="Times New Roman" pitchFamily="18" charset="0"/>
        <a:ea typeface="新細明體" charset="-120"/>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B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70" autoAdjust="0"/>
  </p:normalViewPr>
  <p:slideViewPr>
    <p:cSldViewPr>
      <p:cViewPr>
        <p:scale>
          <a:sx n="75" d="100"/>
          <a:sy n="75" d="100"/>
        </p:scale>
        <p:origin x="-2016" y="-666"/>
      </p:cViewPr>
      <p:guideLst>
        <p:guide orient="horz" pos="2160"/>
        <p:guide pos="2880"/>
      </p:guideLst>
    </p:cSldViewPr>
  </p:slideViewPr>
  <p:notesTextViewPr>
    <p:cViewPr>
      <p:scale>
        <a:sx n="1" d="1"/>
        <a:sy n="1" d="1"/>
      </p:scale>
      <p:origin x="0" y="0"/>
    </p:cViewPr>
  </p:notesTextViewPr>
  <p:sorterViewPr>
    <p:cViewPr>
      <p:scale>
        <a:sx n="100" d="100"/>
        <a:sy n="100" d="100"/>
      </p:scale>
      <p:origin x="0" y="11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9D55710-A701-41AE-9D5C-155F7F3EC44B}" type="datetimeFigureOut">
              <a:rPr lang="zh-TW" altLang="en-US" smtClean="0"/>
              <a:t>2020/12/8</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7ABDB840-5181-4400-A5D6-732EED9595F3}" type="slidenum">
              <a:rPr lang="zh-TW" altLang="en-US" smtClean="0"/>
              <a:t>‹#›</a:t>
            </a:fld>
            <a:endParaRPr lang="zh-TW" altLang="en-US"/>
          </a:p>
        </p:txBody>
      </p:sp>
    </p:spTree>
    <p:extLst>
      <p:ext uri="{BB962C8B-B14F-4D97-AF65-F5344CB8AC3E}">
        <p14:creationId xmlns:p14="http://schemas.microsoft.com/office/powerpoint/2010/main" val="34297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2</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285750" indent="-285750" algn="l">
              <a:buFont typeface="Arial" panose="020B0604020202020204" pitchFamily="34" charset="0"/>
              <a:buChar char="•"/>
            </a:pPr>
            <a:endParaRPr lang="en-US" altLang="zh-TW" sz="1200" b="0" i="0" kern="1200" dirty="0" smtClean="0">
              <a:solidFill>
                <a:schemeClr val="bg2">
                  <a:lumMod val="10000"/>
                </a:schemeClr>
              </a:solidFill>
              <a:latin typeface="新細明體-ExtB" panose="02020500000000000000" pitchFamily="18" charset="-120"/>
              <a:ea typeface="新細明體-ExtB" panose="02020500000000000000" pitchFamily="18" charset="-120"/>
              <a:cs typeface="+mn-cs"/>
            </a:endParaRPr>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3</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4</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9C127D09-EFDB-4C2F-BFB2-FD6CCC539BF4}" type="slidenum">
              <a:rPr lang="zh-TW" altLang="en-US" smtClean="0"/>
              <a:pPr>
                <a:defRPr/>
              </a:pPr>
              <a:t>5</a:t>
            </a:fld>
            <a:endParaRPr lang="zh-TW" altLang="en-US"/>
          </a:p>
        </p:txBody>
      </p:sp>
    </p:spTree>
    <p:extLst>
      <p:ext uri="{BB962C8B-B14F-4D97-AF65-F5344CB8AC3E}">
        <p14:creationId xmlns:p14="http://schemas.microsoft.com/office/powerpoint/2010/main" val="3248890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4" name="Picture 9" descr="菱光十一週年慶投影片1_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163" y="0"/>
            <a:ext cx="9174163"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62" name="Rectangle 2"/>
          <p:cNvSpPr>
            <a:spLocks noGrp="1" noChangeArrowheads="1"/>
          </p:cNvSpPr>
          <p:nvPr>
            <p:ph type="ctrTitle"/>
          </p:nvPr>
        </p:nvSpPr>
        <p:spPr>
          <a:xfrm>
            <a:off x="685800" y="2130425"/>
            <a:ext cx="7772400" cy="1470025"/>
          </a:xfrm>
        </p:spPr>
        <p:txBody>
          <a:bodyPr/>
          <a:lstStyle>
            <a:lvl1pPr>
              <a:defRPr/>
            </a:lvl1pPr>
          </a:lstStyle>
          <a:p>
            <a:r>
              <a:rPr lang="zh-TW" altLang="en-US" smtClean="0"/>
              <a:t>按一下以編輯母片標題樣式</a:t>
            </a:r>
            <a:endParaRPr lang="zh-TW" altLang="en-US"/>
          </a:p>
        </p:txBody>
      </p:sp>
      <p:sp>
        <p:nvSpPr>
          <p:cNvPr id="80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TW" altLang="en-US" smtClean="0"/>
              <a:t>按一下以編輯母片副標題樣式</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b="1">
                <a:solidFill>
                  <a:srgbClr val="0070C0"/>
                </a:solidFill>
                <a:latin typeface="Arial" panose="020B0604020202020204" pitchFamily="34" charset="0"/>
                <a:cs typeface="Arial" panose="020B0604020202020204" pitchFamily="34" charset="0"/>
              </a:defRPr>
            </a:lvl1pPr>
          </a:lstStyle>
          <a:p>
            <a:pPr>
              <a:defRPr/>
            </a:pPr>
            <a:fld id="{E2B2145C-66E3-491F-95BB-0605E2E3CF28}" type="slidenum">
              <a:rPr lang="en-US" altLang="zh-TW"/>
              <a:pPr>
                <a:defRPr/>
              </a:pPr>
              <a:t>‹#›</a:t>
            </a:fld>
            <a:endParaRPr lang="en-US" altLang="zh-TW"/>
          </a:p>
        </p:txBody>
      </p:sp>
    </p:spTree>
    <p:extLst>
      <p:ext uri="{BB962C8B-B14F-4D97-AF65-F5344CB8AC3E}">
        <p14:creationId xmlns:p14="http://schemas.microsoft.com/office/powerpoint/2010/main" val="1129355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6511861-1DFD-48F0-ABDC-40784EE38D23}" type="slidenum">
              <a:rPr lang="en-US" altLang="zh-TW"/>
              <a:pPr>
                <a:defRPr/>
              </a:pPr>
              <a:t>‹#›</a:t>
            </a:fld>
            <a:endParaRPr lang="en-US" altLang="zh-TW"/>
          </a:p>
        </p:txBody>
      </p:sp>
    </p:spTree>
    <p:extLst>
      <p:ext uri="{BB962C8B-B14F-4D97-AF65-F5344CB8AC3E}">
        <p14:creationId xmlns:p14="http://schemas.microsoft.com/office/powerpoint/2010/main" val="66460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FF4C9517-CDFB-4698-8F10-8EBF296B2040}" type="slidenum">
              <a:rPr lang="en-US" altLang="zh-TW"/>
              <a:pPr>
                <a:defRPr/>
              </a:pPr>
              <a:t>‹#›</a:t>
            </a:fld>
            <a:endParaRPr lang="en-US" altLang="zh-TW"/>
          </a:p>
        </p:txBody>
      </p:sp>
    </p:spTree>
    <p:extLst>
      <p:ext uri="{BB962C8B-B14F-4D97-AF65-F5344CB8AC3E}">
        <p14:creationId xmlns:p14="http://schemas.microsoft.com/office/powerpoint/2010/main" val="740792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274638"/>
            <a:ext cx="8229600" cy="58515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22C1C4B2-F629-4042-B99C-C0F45D95AEDA}" type="slidenum">
              <a:rPr lang="en-US" altLang="zh-TW"/>
              <a:pPr>
                <a:defRPr/>
              </a:pPr>
              <a:t>‹#›</a:t>
            </a:fld>
            <a:endParaRPr lang="en-US" altLang="zh-TW"/>
          </a:p>
        </p:txBody>
      </p:sp>
    </p:spTree>
    <p:extLst>
      <p:ext uri="{BB962C8B-B14F-4D97-AF65-F5344CB8AC3E}">
        <p14:creationId xmlns:p14="http://schemas.microsoft.com/office/powerpoint/2010/main" val="1678343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8" name="Rectangle 6"/>
          <p:cNvSpPr>
            <a:spLocks noGrp="1" noChangeArrowheads="1"/>
          </p:cNvSpPr>
          <p:nvPr>
            <p:ph type="sldNum" sz="quarter" idx="12"/>
          </p:nvPr>
        </p:nvSpPr>
        <p:spPr>
          <a:ln/>
        </p:spPr>
        <p:txBody>
          <a:bodyPr/>
          <a:lstStyle>
            <a:lvl1pPr>
              <a:defRPr/>
            </a:lvl1pPr>
          </a:lstStyle>
          <a:p>
            <a:pPr>
              <a:defRPr/>
            </a:pPr>
            <a:fld id="{6427B12E-24EE-4C54-903E-87FC08A7D864}" type="slidenum">
              <a:rPr lang="en-US" altLang="zh-TW"/>
              <a:pPr>
                <a:defRPr/>
              </a:pPr>
              <a:t>‹#›</a:t>
            </a:fld>
            <a:endParaRPr lang="en-US" altLang="zh-TW"/>
          </a:p>
        </p:txBody>
      </p:sp>
    </p:spTree>
    <p:extLst>
      <p:ext uri="{BB962C8B-B14F-4D97-AF65-F5344CB8AC3E}">
        <p14:creationId xmlns:p14="http://schemas.microsoft.com/office/powerpoint/2010/main" val="1502918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39"/>
            <a:ext cx="8497092" cy="616455"/>
          </a:xfrm>
        </p:spPr>
        <p:txBody>
          <a:bodyPr>
            <a:noAutofit/>
          </a:bodyPr>
          <a:lstStyle>
            <a:lvl1pPr>
              <a:lnSpc>
                <a:spcPct val="100000"/>
              </a:lnSpc>
              <a:defRPr/>
            </a:lvl1pPr>
          </a:lstStyle>
          <a:p>
            <a:r>
              <a:rPr lang="zh-TW" altLang="en-US" smtClean="0"/>
              <a:t>按一下以編輯母片標題樣式</a:t>
            </a:r>
            <a:endParaRPr lang="de-DE" dirty="0"/>
          </a:p>
        </p:txBody>
      </p:sp>
      <p:sp>
        <p:nvSpPr>
          <p:cNvPr id="9" name="Textplatzhalter 7"/>
          <p:cNvSpPr>
            <a:spLocks noGrp="1"/>
          </p:cNvSpPr>
          <p:nvPr>
            <p:ph type="body" sz="quarter" idx="13"/>
          </p:nvPr>
        </p:nvSpPr>
        <p:spPr>
          <a:xfrm>
            <a:off x="323850" y="854994"/>
            <a:ext cx="8496300" cy="336244"/>
          </a:xfrm>
        </p:spPr>
        <p:txBody>
          <a:bodyPr lIns="0" tIns="0" rIns="0" bIns="0">
            <a:noAutofit/>
          </a:bodyPr>
          <a:lstStyle>
            <a:lvl1pPr marL="0" indent="0">
              <a:buNone/>
              <a:tabLst/>
              <a:defRPr sz="2000"/>
            </a:lvl1pPr>
          </a:lstStyle>
          <a:p>
            <a:pPr lvl="0"/>
            <a:r>
              <a:rPr lang="zh-TW" altLang="en-US" smtClean="0"/>
              <a:t>按一下以編輯母片文字樣式</a:t>
            </a:r>
          </a:p>
        </p:txBody>
      </p:sp>
      <p:sp>
        <p:nvSpPr>
          <p:cNvPr id="4" name="Datumsplatzhalter 2"/>
          <p:cNvSpPr>
            <a:spLocks noGrp="1"/>
          </p:cNvSpPr>
          <p:nvPr>
            <p:ph type="dt" sz="half" idx="14"/>
          </p:nvPr>
        </p:nvSpPr>
        <p:spPr>
          <a:xfrm>
            <a:off x="323850" y="6356350"/>
            <a:ext cx="2133600" cy="365125"/>
          </a:xfrm>
        </p:spPr>
        <p:txBody>
          <a:bodyPr/>
          <a:lstStyle>
            <a:lvl1pPr>
              <a:defRPr>
                <a:ea typeface="細明體" pitchFamily="49" charset="-120"/>
              </a:defRPr>
            </a:lvl1pPr>
          </a:lstStyle>
          <a:p>
            <a:pPr>
              <a:defRPr/>
            </a:pPr>
            <a:fld id="{6DC67163-992D-469D-83AB-B5F33BB8CC74}" type="datetime1">
              <a:rPr lang="de-DE" altLang="zh-TW"/>
              <a:pPr>
                <a:defRPr/>
              </a:pPr>
              <a:t>08.12.2020</a:t>
            </a:fld>
            <a:endParaRPr lang="de-DE"/>
          </a:p>
        </p:txBody>
      </p:sp>
      <p:sp>
        <p:nvSpPr>
          <p:cNvPr id="5" name="Fußzeilenplatzhalter 3"/>
          <p:cNvSpPr>
            <a:spLocks noGrp="1"/>
          </p:cNvSpPr>
          <p:nvPr>
            <p:ph type="ftr" sz="quarter" idx="15"/>
          </p:nvPr>
        </p:nvSpPr>
        <p:spPr>
          <a:xfrm>
            <a:off x="2457450" y="6356350"/>
            <a:ext cx="4229100" cy="365125"/>
          </a:xfrm>
        </p:spPr>
        <p:txBody>
          <a:bodyPr/>
          <a:lstStyle>
            <a:lvl1pPr>
              <a:defRPr>
                <a:ea typeface="細明體" pitchFamily="49" charset="-120"/>
              </a:defRPr>
            </a:lvl1pPr>
          </a:lstStyle>
          <a:p>
            <a:pPr>
              <a:defRPr/>
            </a:pPr>
            <a:endParaRPr lang="de-DE"/>
          </a:p>
        </p:txBody>
      </p:sp>
      <p:sp>
        <p:nvSpPr>
          <p:cNvPr id="6" name="Foliennummernplatzhalter 4"/>
          <p:cNvSpPr>
            <a:spLocks noGrp="1"/>
          </p:cNvSpPr>
          <p:nvPr>
            <p:ph type="sldNum" sz="quarter" idx="16"/>
          </p:nvPr>
        </p:nvSpPr>
        <p:spPr/>
        <p:txBody>
          <a:bodyPr/>
          <a:lstStyle>
            <a:lvl1pPr>
              <a:defRPr/>
            </a:lvl1pPr>
          </a:lstStyle>
          <a:p>
            <a:pPr>
              <a:defRPr/>
            </a:pPr>
            <a:fld id="{5141A00B-7161-4A11-BDA3-9767AA793121}" type="slidenum">
              <a:rPr lang="de-DE"/>
              <a:pPr>
                <a:defRPr/>
              </a:pPr>
              <a:t>‹#›</a:t>
            </a:fld>
            <a:endParaRPr lang="de-DE"/>
          </a:p>
        </p:txBody>
      </p:sp>
    </p:spTree>
    <p:extLst>
      <p:ext uri="{BB962C8B-B14F-4D97-AF65-F5344CB8AC3E}">
        <p14:creationId xmlns:p14="http://schemas.microsoft.com/office/powerpoint/2010/main" val="3143703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09CBC62-A113-4A55-BE6A-7E53D50F8E45}" type="slidenum">
              <a:rPr lang="en-US" altLang="zh-TW"/>
              <a:pPr>
                <a:defRPr/>
              </a:pPr>
              <a:t>‹#›</a:t>
            </a:fld>
            <a:endParaRPr lang="en-US" altLang="zh-TW"/>
          </a:p>
        </p:txBody>
      </p:sp>
    </p:spTree>
    <p:extLst>
      <p:ext uri="{BB962C8B-B14F-4D97-AF65-F5344CB8AC3E}">
        <p14:creationId xmlns:p14="http://schemas.microsoft.com/office/powerpoint/2010/main" val="38449911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D52DD15D-871F-48DF-9ED6-D9DEC248555F}" type="slidenum">
              <a:rPr lang="en-US" altLang="zh-TW"/>
              <a:pPr>
                <a:defRPr/>
              </a:pPr>
              <a:t>‹#›</a:t>
            </a:fld>
            <a:endParaRPr lang="en-US" altLang="zh-TW"/>
          </a:p>
        </p:txBody>
      </p:sp>
    </p:spTree>
    <p:extLst>
      <p:ext uri="{BB962C8B-B14F-4D97-AF65-F5344CB8AC3E}">
        <p14:creationId xmlns:p14="http://schemas.microsoft.com/office/powerpoint/2010/main" val="339666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3A5B442B-A23A-4C63-B370-F146C6B07363}" type="slidenum">
              <a:rPr lang="en-US" altLang="zh-TW"/>
              <a:pPr>
                <a:defRPr/>
              </a:pPr>
              <a:t>‹#›</a:t>
            </a:fld>
            <a:endParaRPr lang="en-US" altLang="zh-TW"/>
          </a:p>
        </p:txBody>
      </p:sp>
    </p:spTree>
    <p:extLst>
      <p:ext uri="{BB962C8B-B14F-4D97-AF65-F5344CB8AC3E}">
        <p14:creationId xmlns:p14="http://schemas.microsoft.com/office/powerpoint/2010/main" val="2521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5059F00D-C92E-4BD3-A822-81DE6EC2FB89}" type="slidenum">
              <a:rPr lang="en-US" altLang="zh-TW"/>
              <a:pPr>
                <a:defRPr/>
              </a:pPr>
              <a:t>‹#›</a:t>
            </a:fld>
            <a:endParaRPr lang="en-US" altLang="zh-TW"/>
          </a:p>
        </p:txBody>
      </p:sp>
    </p:spTree>
    <p:extLst>
      <p:ext uri="{BB962C8B-B14F-4D97-AF65-F5344CB8AC3E}">
        <p14:creationId xmlns:p14="http://schemas.microsoft.com/office/powerpoint/2010/main" val="308053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AD17F611-273E-4DE6-B5C7-7AAF6A7B0788}" type="slidenum">
              <a:rPr lang="en-US" altLang="zh-TW"/>
              <a:pPr>
                <a:defRPr/>
              </a:pPr>
              <a:t>‹#›</a:t>
            </a:fld>
            <a:endParaRPr lang="en-US" altLang="zh-TW"/>
          </a:p>
        </p:txBody>
      </p:sp>
    </p:spTree>
    <p:extLst>
      <p:ext uri="{BB962C8B-B14F-4D97-AF65-F5344CB8AC3E}">
        <p14:creationId xmlns:p14="http://schemas.microsoft.com/office/powerpoint/2010/main" val="2896817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8C477884-044B-40A1-8F33-CC3C0D86C058}" type="slidenum">
              <a:rPr lang="en-US" altLang="zh-TW"/>
              <a:pPr>
                <a:defRPr/>
              </a:pPr>
              <a:t>‹#›</a:t>
            </a:fld>
            <a:endParaRPr lang="en-US" altLang="zh-TW"/>
          </a:p>
        </p:txBody>
      </p:sp>
    </p:spTree>
    <p:extLst>
      <p:ext uri="{BB962C8B-B14F-4D97-AF65-F5344CB8AC3E}">
        <p14:creationId xmlns:p14="http://schemas.microsoft.com/office/powerpoint/2010/main" val="3164552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28BE90D9-7790-4A16-BE18-554C0EE8B127}" type="slidenum">
              <a:rPr lang="en-US" altLang="zh-TW"/>
              <a:pPr>
                <a:defRPr/>
              </a:pPr>
              <a:t>‹#›</a:t>
            </a:fld>
            <a:endParaRPr lang="en-US" altLang="zh-TW"/>
          </a:p>
        </p:txBody>
      </p:sp>
    </p:spTree>
    <p:extLst>
      <p:ext uri="{BB962C8B-B14F-4D97-AF65-F5344CB8AC3E}">
        <p14:creationId xmlns:p14="http://schemas.microsoft.com/office/powerpoint/2010/main" val="367628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E9384AE3-66B7-42C9-9E98-90332CFEBFAA}" type="slidenum">
              <a:rPr lang="en-US" altLang="zh-TW"/>
              <a:pPr>
                <a:defRPr/>
              </a:pPr>
              <a:t>‹#›</a:t>
            </a:fld>
            <a:endParaRPr lang="en-US" altLang="zh-TW"/>
          </a:p>
        </p:txBody>
      </p:sp>
    </p:spTree>
    <p:extLst>
      <p:ext uri="{BB962C8B-B14F-4D97-AF65-F5344CB8AC3E}">
        <p14:creationId xmlns:p14="http://schemas.microsoft.com/office/powerpoint/2010/main" val="415361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菱光十一週年慶投影片1_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863" y="0"/>
            <a:ext cx="92313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807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i="0">
                <a:solidFill>
                  <a:schemeClr val="tx1"/>
                </a:solidFill>
                <a:ea typeface="新細明體" pitchFamily="18" charset="-120"/>
              </a:defRPr>
            </a:lvl1pPr>
          </a:lstStyle>
          <a:p>
            <a:pPr>
              <a:defRPr/>
            </a:pPr>
            <a:endParaRPr lang="en-US" altLang="zh-TW"/>
          </a:p>
        </p:txBody>
      </p:sp>
      <p:sp>
        <p:nvSpPr>
          <p:cNvPr id="807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i="0">
                <a:solidFill>
                  <a:schemeClr val="tx1"/>
                </a:solidFill>
                <a:ea typeface="新細明體" pitchFamily="18" charset="-120"/>
              </a:defRPr>
            </a:lvl1pPr>
          </a:lstStyle>
          <a:p>
            <a:pPr>
              <a:defRPr/>
            </a:pPr>
            <a:endParaRPr lang="en-US" altLang="zh-TW"/>
          </a:p>
        </p:txBody>
      </p:sp>
      <p:sp>
        <p:nvSpPr>
          <p:cNvPr id="807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1" i="0">
                <a:solidFill>
                  <a:srgbClr val="0070C0"/>
                </a:solidFill>
                <a:latin typeface="Arial" panose="020B0604020202020204" pitchFamily="34" charset="0"/>
                <a:ea typeface="新細明體" pitchFamily="18" charset="-120"/>
                <a:cs typeface="Arial" panose="020B0604020202020204" pitchFamily="34" charset="0"/>
              </a:defRPr>
            </a:lvl1pPr>
          </a:lstStyle>
          <a:p>
            <a:pPr>
              <a:defRPr/>
            </a:pPr>
            <a:fld id="{F0319DC6-5705-4669-8AC4-46B1D3B7E56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945"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 id="2147483944" r:id="rId13"/>
    <p:sldLayoutId id="2147483946" r:id="rId14"/>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418457"/>
            <a:ext cx="7772400" cy="1470025"/>
          </a:xfrm>
        </p:spPr>
        <p:txBody>
          <a:bodyPr/>
          <a:lstStyle/>
          <a:p>
            <a:r>
              <a:rPr lang="en-US" altLang="zh-TW" b="1" dirty="0" smtClean="0"/>
              <a:t>2020</a:t>
            </a:r>
            <a:r>
              <a:rPr lang="zh-TW" altLang="en-US" b="1" dirty="0" smtClean="0">
                <a:latin typeface="標楷體" pitchFamily="65" charset="-120"/>
                <a:ea typeface="標楷體" pitchFamily="65" charset="-120"/>
              </a:rPr>
              <a:t>第三季法人說明會</a:t>
            </a:r>
            <a:endParaRPr lang="zh-TW" altLang="en-US" b="1" dirty="0">
              <a:latin typeface="標楷體" pitchFamily="65" charset="-120"/>
              <a:ea typeface="標楷體" pitchFamily="65" charset="-120"/>
            </a:endParaRPr>
          </a:p>
        </p:txBody>
      </p:sp>
      <p:sp>
        <p:nvSpPr>
          <p:cNvPr id="3" name="副標題 2"/>
          <p:cNvSpPr>
            <a:spLocks noGrp="1"/>
          </p:cNvSpPr>
          <p:nvPr>
            <p:ph type="subTitle" idx="1"/>
          </p:nvPr>
        </p:nvSpPr>
        <p:spPr>
          <a:xfrm>
            <a:off x="1371600" y="4174232"/>
            <a:ext cx="6400800" cy="694928"/>
          </a:xfrm>
        </p:spPr>
        <p:txBody>
          <a:bodyPr/>
          <a:lstStyle/>
          <a:p>
            <a:r>
              <a:rPr lang="en-US" altLang="zh-TW" sz="2800" dirty="0" smtClean="0">
                <a:latin typeface="+mj-lt"/>
                <a:ea typeface="標楷體" pitchFamily="65" charset="-120"/>
              </a:rPr>
              <a:t>2020</a:t>
            </a:r>
            <a:r>
              <a:rPr lang="zh-TW" altLang="en-US" sz="2800" dirty="0" smtClean="0">
                <a:latin typeface="+mj-lt"/>
                <a:ea typeface="標楷體" pitchFamily="65" charset="-120"/>
              </a:rPr>
              <a:t>年</a:t>
            </a:r>
            <a:r>
              <a:rPr lang="en-US" altLang="zh-TW" sz="2800" dirty="0" smtClean="0">
                <a:latin typeface="+mj-lt"/>
                <a:ea typeface="標楷體" pitchFamily="65" charset="-120"/>
              </a:rPr>
              <a:t>12</a:t>
            </a:r>
            <a:r>
              <a:rPr lang="zh-TW" altLang="en-US" sz="2800" dirty="0" smtClean="0">
                <a:latin typeface="+mj-lt"/>
                <a:ea typeface="標楷體" pitchFamily="65" charset="-120"/>
              </a:rPr>
              <a:t>月</a:t>
            </a:r>
            <a:r>
              <a:rPr lang="en-US" altLang="zh-TW" sz="2800" dirty="0" smtClean="0">
                <a:latin typeface="+mj-lt"/>
                <a:ea typeface="標楷體" pitchFamily="65" charset="-120"/>
              </a:rPr>
              <a:t>11</a:t>
            </a:r>
            <a:r>
              <a:rPr lang="zh-TW" altLang="en-US" sz="2800" dirty="0" smtClean="0">
                <a:latin typeface="+mj-lt"/>
                <a:ea typeface="標楷體" pitchFamily="65" charset="-120"/>
              </a:rPr>
              <a:t>日</a:t>
            </a:r>
            <a:endParaRPr lang="zh-TW" altLang="en-US" sz="2800" dirty="0">
              <a:latin typeface="+mj-lt"/>
              <a:ea typeface="標楷體" pitchFamily="65" charset="-120"/>
            </a:endParaRPr>
          </a:p>
        </p:txBody>
      </p:sp>
    </p:spTree>
    <p:extLst>
      <p:ext uri="{BB962C8B-B14F-4D97-AF65-F5344CB8AC3E}">
        <p14:creationId xmlns:p14="http://schemas.microsoft.com/office/powerpoint/2010/main" val="3142300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tx1"/>
                </a:solidFill>
                <a:latin typeface="標楷體" pitchFamily="65" charset="-120"/>
                <a:ea typeface="標楷體" pitchFamily="65" charset="-120"/>
              </a:rPr>
              <a:t>免責聲明</a:t>
            </a:r>
            <a:endParaRPr lang="zh-TW" altLang="en-US" b="1" dirty="0">
              <a:solidFill>
                <a:schemeClr val="tx1"/>
              </a:solidFill>
              <a:latin typeface="標楷體" pitchFamily="65" charset="-120"/>
              <a:ea typeface="標楷體" pitchFamily="65" charset="-120"/>
            </a:endParaRPr>
          </a:p>
        </p:txBody>
      </p:sp>
      <p:sp>
        <p:nvSpPr>
          <p:cNvPr id="3" name="內容版面配置區 2"/>
          <p:cNvSpPr>
            <a:spLocks noGrp="1"/>
          </p:cNvSpPr>
          <p:nvPr>
            <p:ph idx="1"/>
          </p:nvPr>
        </p:nvSpPr>
        <p:spPr>
          <a:xfrm>
            <a:off x="457200" y="1600200"/>
            <a:ext cx="8003232" cy="4525963"/>
          </a:xfrm>
        </p:spPr>
        <p:txBody>
          <a:bodyPr/>
          <a:lstStyle/>
          <a:p>
            <a:pPr>
              <a:buFont typeface="Wingdings" panose="05000000000000000000" pitchFamily="2" charset="2"/>
              <a:buChar char="p"/>
            </a:pPr>
            <a:r>
              <a:rPr lang="zh-TW" altLang="en-US" sz="2000" dirty="0" smtClean="0">
                <a:latin typeface="標楷體" panose="03000509000000000000" pitchFamily="65" charset="-120"/>
                <a:ea typeface="標楷體" panose="03000509000000000000" pitchFamily="65" charset="-120"/>
              </a:rPr>
              <a:t>本資料可能包含對於未來展望的表述。該類表述是基於對現況的預期，但同時受限於已知或未知風險或不確定性的影響。因此實際結果將可能明顯不同於表述內容。</a:t>
            </a:r>
            <a:endParaRPr lang="en-US" altLang="zh-TW" sz="20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en-US" altLang="zh-TW" sz="2000" dirty="0" smtClean="0">
                <a:latin typeface="Calibri" panose="020F0502020204030204" pitchFamily="34" charset="0"/>
                <a:ea typeface="標楷體" panose="03000509000000000000" pitchFamily="65" charset="-120"/>
                <a:cs typeface="Calibri" panose="020F0502020204030204" pitchFamily="34" charset="0"/>
              </a:rPr>
              <a:t>This presentation contains certain forward-looking statements that are based on current expectations and are subject to known and unknown risks and uncertainties that could cause actual results to differ materially from those expressed or implied by such statements.</a:t>
            </a:r>
          </a:p>
          <a:p>
            <a:pPr>
              <a:buFont typeface="Wingdings" panose="05000000000000000000" pitchFamily="2" charset="2"/>
              <a:buChar char="p"/>
            </a:pPr>
            <a:endParaRPr lang="en-US" altLang="zh-TW" sz="20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2000" dirty="0">
                <a:latin typeface="標楷體" panose="03000509000000000000" pitchFamily="65" charset="-120"/>
                <a:ea typeface="標楷體" panose="03000509000000000000" pitchFamily="65" charset="-120"/>
              </a:rPr>
              <a:t>除法令要求</a:t>
            </a:r>
            <a:r>
              <a:rPr lang="zh-TW" altLang="en-US" sz="2000" dirty="0" smtClean="0">
                <a:latin typeface="標楷體" panose="03000509000000000000" pitchFamily="65" charset="-120"/>
                <a:ea typeface="標楷體" panose="03000509000000000000" pitchFamily="65" charset="-120"/>
              </a:rPr>
              <a:t>外，公司並無義務因應新資訊的產生或未來事件的發生，主動更新對未來展望的表述。</a:t>
            </a:r>
            <a:endParaRPr lang="en-US" altLang="zh-TW" sz="20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en-US" altLang="zh-TW" sz="2000" dirty="0" smtClean="0">
                <a:latin typeface="Calibri" panose="020F0502020204030204" pitchFamily="34" charset="0"/>
                <a:ea typeface="標楷體" panose="03000509000000000000" pitchFamily="65" charset="-120"/>
                <a:cs typeface="Calibri" panose="020F0502020204030204" pitchFamily="34" charset="0"/>
              </a:rPr>
              <a:t>Except as required by law, we undertake no obligation to update any forward-looking statements, whether as a result of new information, future events or otherwise.</a:t>
            </a:r>
            <a:endParaRPr lang="zh-TW" altLang="en-US" sz="2000" dirty="0">
              <a:latin typeface="Calibri" panose="020F0502020204030204" pitchFamily="34" charset="0"/>
              <a:ea typeface="標楷體" panose="03000509000000000000" pitchFamily="65" charset="-120"/>
              <a:cs typeface="Calibri" panose="020F0502020204030204" pitchFamily="34" charset="0"/>
            </a:endParaRPr>
          </a:p>
        </p:txBody>
      </p:sp>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1</a:t>
            </a:fld>
            <a:endParaRPr lang="en-US" altLang="zh-TW"/>
          </a:p>
        </p:txBody>
      </p:sp>
    </p:spTree>
    <p:extLst>
      <p:ext uri="{BB962C8B-B14F-4D97-AF65-F5344CB8AC3E}">
        <p14:creationId xmlns:p14="http://schemas.microsoft.com/office/powerpoint/2010/main" val="173594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7848872" cy="1143000"/>
          </a:xfrm>
        </p:spPr>
        <p:txBody>
          <a:bodyPr/>
          <a:lstStyle/>
          <a:p>
            <a:pPr algn="l"/>
            <a:r>
              <a:rPr lang="en-US" altLang="zh-TW" sz="3600" b="1" dirty="0" smtClean="0">
                <a:solidFill>
                  <a:schemeClr val="accent5">
                    <a:lumMod val="50000"/>
                  </a:schemeClr>
                </a:solidFill>
                <a:ea typeface="標楷體" pitchFamily="65" charset="-120"/>
              </a:rPr>
              <a:t>2020</a:t>
            </a:r>
            <a:r>
              <a:rPr lang="zh-TW" altLang="en-US" sz="3600" b="1" dirty="0" smtClean="0">
                <a:solidFill>
                  <a:schemeClr val="accent5">
                    <a:lumMod val="50000"/>
                  </a:schemeClr>
                </a:solidFill>
                <a:ea typeface="標楷體" pitchFamily="65" charset="-120"/>
              </a:rPr>
              <a:t>前三季損益表</a:t>
            </a:r>
            <a:endParaRPr lang="zh-TW" altLang="en-US" sz="3600" b="1" dirty="0">
              <a:solidFill>
                <a:schemeClr val="accent5">
                  <a:lumMod val="50000"/>
                </a:schemeClr>
              </a:solidFill>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2</a:t>
            </a:fld>
            <a:endParaRPr lang="en-US" altLang="zh-TW"/>
          </a:p>
        </p:txBody>
      </p:sp>
      <p:sp>
        <p:nvSpPr>
          <p:cNvPr id="12" name="文字方塊 11"/>
          <p:cNvSpPr txBox="1"/>
          <p:nvPr/>
        </p:nvSpPr>
        <p:spPr>
          <a:xfrm>
            <a:off x="6084168" y="1473633"/>
            <a:ext cx="2091537" cy="276999"/>
          </a:xfrm>
          <a:prstGeom prst="rect">
            <a:avLst/>
          </a:prstGeom>
          <a:noFill/>
        </p:spPr>
        <p:txBody>
          <a:bodyPr wrap="square" rtlCol="0">
            <a:spAutoFit/>
          </a:bodyPr>
          <a:lstStyle/>
          <a:p>
            <a:r>
              <a:rPr lang="zh-TW" altLang="en-US" sz="1200" b="0" i="0" dirty="0" smtClean="0">
                <a:solidFill>
                  <a:schemeClr val="bg2">
                    <a:lumMod val="10000"/>
                  </a:schemeClr>
                </a:solidFill>
                <a:latin typeface="+mj-lt"/>
                <a:ea typeface="標楷體" pitchFamily="65" charset="-120"/>
              </a:rPr>
              <a:t>單位：新台幣</a:t>
            </a:r>
            <a:r>
              <a:rPr lang="zh-TW" altLang="en-US" sz="1200" b="0" i="0" dirty="0">
                <a:solidFill>
                  <a:schemeClr val="bg2">
                    <a:lumMod val="10000"/>
                  </a:schemeClr>
                </a:solidFill>
                <a:latin typeface="+mj-lt"/>
                <a:ea typeface="標楷體" pitchFamily="65" charset="-120"/>
              </a:rPr>
              <a:t>仟</a:t>
            </a:r>
            <a:r>
              <a:rPr lang="zh-TW" altLang="en-US" sz="1200" b="0" i="0" dirty="0" smtClean="0">
                <a:solidFill>
                  <a:schemeClr val="bg2">
                    <a:lumMod val="10000"/>
                  </a:schemeClr>
                </a:solidFill>
                <a:latin typeface="+mj-lt"/>
                <a:ea typeface="標楷體" pitchFamily="65" charset="-120"/>
              </a:rPr>
              <a:t>元</a:t>
            </a:r>
            <a:endParaRPr lang="en-US" altLang="zh-TW" sz="1200" b="0" i="0" dirty="0" smtClean="0">
              <a:solidFill>
                <a:schemeClr val="bg2">
                  <a:lumMod val="10000"/>
                </a:schemeClr>
              </a:solidFill>
              <a:latin typeface="+mj-lt"/>
              <a:ea typeface="標楷體" pitchFamily="65" charset="-120"/>
            </a:endParaRPr>
          </a:p>
        </p:txBody>
      </p:sp>
      <p:sp>
        <p:nvSpPr>
          <p:cNvPr id="13" name="文字方塊 12"/>
          <p:cNvSpPr txBox="1"/>
          <p:nvPr/>
        </p:nvSpPr>
        <p:spPr>
          <a:xfrm>
            <a:off x="467544" y="5960313"/>
            <a:ext cx="4316352" cy="276999"/>
          </a:xfrm>
          <a:prstGeom prst="rect">
            <a:avLst/>
          </a:prstGeom>
          <a:noFill/>
        </p:spPr>
        <p:txBody>
          <a:bodyPr wrap="square" rtlCol="0">
            <a:spAutoFit/>
          </a:bodyPr>
          <a:lstStyle/>
          <a:p>
            <a:pPr algn="l"/>
            <a:r>
              <a:rPr lang="zh-TW" altLang="en-US" sz="1200" i="0" dirty="0" smtClean="0">
                <a:solidFill>
                  <a:srgbClr val="002060"/>
                </a:solidFill>
                <a:ea typeface="標楷體" pitchFamily="65" charset="-120"/>
              </a:rPr>
              <a:t>* 每</a:t>
            </a:r>
            <a:r>
              <a:rPr lang="zh-TW" altLang="en-US" sz="1200" i="0" dirty="0">
                <a:solidFill>
                  <a:srgbClr val="002060"/>
                </a:solidFill>
                <a:ea typeface="標楷體" pitchFamily="65" charset="-120"/>
              </a:rPr>
              <a:t>股盈餘設算基於在外流通股</a:t>
            </a:r>
            <a:r>
              <a:rPr lang="zh-TW" altLang="en-US" sz="1200" i="0" dirty="0" smtClean="0">
                <a:solidFill>
                  <a:srgbClr val="002060"/>
                </a:solidFill>
                <a:ea typeface="標楷體" pitchFamily="65" charset="-120"/>
              </a:rPr>
              <a:t>數 </a:t>
            </a:r>
            <a:r>
              <a:rPr lang="en-US" altLang="zh-TW" sz="1200" i="0" dirty="0" smtClean="0">
                <a:solidFill>
                  <a:srgbClr val="002060"/>
                </a:solidFill>
                <a:latin typeface="Calibri" panose="020F0502020204030204" pitchFamily="34" charset="0"/>
                <a:ea typeface="標楷體" pitchFamily="65" charset="-120"/>
              </a:rPr>
              <a:t>127,055</a:t>
            </a:r>
            <a:r>
              <a:rPr lang="en-US" altLang="zh-TW" sz="1200" i="0" dirty="0" smtClean="0">
                <a:solidFill>
                  <a:srgbClr val="002060"/>
                </a:solidFill>
                <a:ea typeface="標楷體" pitchFamily="65" charset="-120"/>
              </a:rPr>
              <a:t> </a:t>
            </a:r>
            <a:r>
              <a:rPr lang="zh-TW" altLang="en-US" sz="1200" i="0" dirty="0" smtClean="0">
                <a:solidFill>
                  <a:srgbClr val="002060"/>
                </a:solidFill>
                <a:ea typeface="標楷體" pitchFamily="65" charset="-120"/>
              </a:rPr>
              <a:t>仟</a:t>
            </a:r>
            <a:r>
              <a:rPr lang="zh-TW" altLang="en-US" sz="1200" i="0" dirty="0">
                <a:solidFill>
                  <a:srgbClr val="002060"/>
                </a:solidFill>
                <a:ea typeface="標楷體" pitchFamily="65" charset="-120"/>
              </a:rPr>
              <a:t>股</a:t>
            </a:r>
          </a:p>
        </p:txBody>
      </p:sp>
      <p:graphicFrame>
        <p:nvGraphicFramePr>
          <p:cNvPr id="8" name="表格 7"/>
          <p:cNvGraphicFramePr>
            <a:graphicFrameLocks noGrp="1"/>
          </p:cNvGraphicFramePr>
          <p:nvPr>
            <p:extLst>
              <p:ext uri="{D42A27DB-BD31-4B8C-83A1-F6EECF244321}">
                <p14:modId xmlns:p14="http://schemas.microsoft.com/office/powerpoint/2010/main" val="3010413583"/>
              </p:ext>
            </p:extLst>
          </p:nvPr>
        </p:nvGraphicFramePr>
        <p:xfrm>
          <a:off x="531076" y="1823197"/>
          <a:ext cx="7546123" cy="3838050"/>
        </p:xfrm>
        <a:graphic>
          <a:graphicData uri="http://schemas.openxmlformats.org/drawingml/2006/table">
            <a:tbl>
              <a:tblPr/>
              <a:tblGrid>
                <a:gridCol w="2172429"/>
                <a:gridCol w="1293961"/>
                <a:gridCol w="819112"/>
                <a:gridCol w="158282"/>
                <a:gridCol w="1293961"/>
                <a:gridCol w="819112"/>
                <a:gridCol w="158282"/>
                <a:gridCol w="830984"/>
              </a:tblGrid>
              <a:tr h="383805">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2020</a:t>
                      </a:r>
                      <a:r>
                        <a:rPr lang="zh-TW" altLang="en-US" sz="1400" b="1" i="0" u="none" strike="noStrike" dirty="0" smtClean="0">
                          <a:solidFill>
                            <a:schemeClr val="bg1"/>
                          </a:solidFill>
                          <a:effectLst/>
                          <a:latin typeface="Calibri" panose="020F0502020204030204" pitchFamily="34" charset="0"/>
                          <a:ea typeface="標楷體" panose="03000509000000000000" pitchFamily="65" charset="-120"/>
                        </a:rPr>
                        <a:t>年前</a:t>
                      </a:r>
                      <a:r>
                        <a:rPr lang="zh-TW" altLang="en-US" sz="1400" b="1" i="0" u="none" strike="noStrike" dirty="0">
                          <a:solidFill>
                            <a:schemeClr val="bg1"/>
                          </a:solidFill>
                          <a:effectLst/>
                          <a:latin typeface="Calibri" panose="020F0502020204030204" pitchFamily="34" charset="0"/>
                          <a:ea typeface="標楷體" panose="03000509000000000000" pitchFamily="65" charset="-120"/>
                        </a:rPr>
                        <a:t>三季</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ctr" fontAlgn="ctr"/>
                      <a:endParaRPr lang="zh-TW" altLang="en-US" sz="1400" b="1" i="0" u="none" strike="noStrike">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2019</a:t>
                      </a:r>
                      <a:r>
                        <a:rPr lang="zh-TW" altLang="en-US" sz="1400" b="1" i="0" u="none" strike="noStrike" dirty="0" smtClean="0">
                          <a:solidFill>
                            <a:schemeClr val="bg1"/>
                          </a:solidFill>
                          <a:effectLst/>
                          <a:latin typeface="Calibri" panose="020F0502020204030204" pitchFamily="34" charset="0"/>
                          <a:ea typeface="標楷體" panose="03000509000000000000" pitchFamily="65" charset="-120"/>
                        </a:rPr>
                        <a:t>年前</a:t>
                      </a:r>
                      <a:r>
                        <a:rPr lang="zh-TW" altLang="en-US" sz="1400" b="1" i="0" u="none" strike="noStrike" dirty="0">
                          <a:solidFill>
                            <a:schemeClr val="bg1"/>
                          </a:solidFill>
                          <a:effectLst/>
                          <a:latin typeface="Calibri" panose="020F0502020204030204" pitchFamily="34" charset="0"/>
                          <a:ea typeface="標楷體" panose="03000509000000000000" pitchFamily="65" charset="-120"/>
                        </a:rPr>
                        <a:t>三季</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ctr"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zh-TW" altLang="en-US" sz="1400" b="1" i="0" u="none" strike="noStrike" dirty="0" smtClean="0">
                          <a:solidFill>
                            <a:schemeClr val="bg1"/>
                          </a:solidFill>
                          <a:effectLst/>
                          <a:latin typeface="Calibri" panose="020F0502020204030204" pitchFamily="34" charset="0"/>
                          <a:ea typeface="標楷體" panose="03000509000000000000" pitchFamily="65" charset="-120"/>
                        </a:rPr>
                        <a:t>成長率</a:t>
                      </a:r>
                      <a:endParaRPr lang="en-US"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r>
              <a:tr h="383805">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營業收入</a:t>
                      </a:r>
                    </a:p>
                  </a:txBody>
                  <a:tcPr marL="9525" marR="9525" marT="9525" marB="0" anchor="ctr">
                    <a:lnL>
                      <a:noFill/>
                    </a:lnL>
                    <a:lnR>
                      <a:noFill/>
                    </a:lnR>
                    <a:lnT>
                      <a:noFill/>
                    </a:lnT>
                    <a:lnB>
                      <a:noFill/>
                    </a:lnB>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2,492,550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ctr"/>
                      <a:r>
                        <a:rPr lang="en-US" altLang="zh-TW" sz="1400" b="1" i="0" u="none" strike="noStrike" dirty="0">
                          <a:solidFill>
                            <a:srgbClr val="000000"/>
                          </a:solidFill>
                          <a:effectLst/>
                          <a:latin typeface="Calibri" panose="020F0502020204030204" pitchFamily="34" charset="0"/>
                          <a:ea typeface="標楷體" panose="03000509000000000000" pitchFamily="65" charset="-12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3,322,644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ctr"/>
                      <a:r>
                        <a:rPr lang="en-US" altLang="zh-TW" sz="1400" b="1" i="0" u="none" strike="noStrike" dirty="0">
                          <a:solidFill>
                            <a:srgbClr val="000000"/>
                          </a:solidFill>
                          <a:effectLst/>
                          <a:latin typeface="Calibri" panose="020F0502020204030204" pitchFamily="34" charset="0"/>
                          <a:ea typeface="標楷體" panose="03000509000000000000" pitchFamily="65" charset="-12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a:rPr>
                        <a:t>-25%</a:t>
                      </a:r>
                      <a:endParaRPr lang="en-US" altLang="zh-TW" sz="1400" b="1"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r>
              <a:tr h="383805">
                <a:tc>
                  <a:txBody>
                    <a:bodyPr/>
                    <a:lstStyle/>
                    <a:p>
                      <a:pPr algn="l" fontAlgn="ctr"/>
                      <a:r>
                        <a:rPr lang="zh-TW" altLang="en-US" sz="1400" b="0" i="0" u="none" strike="noStrike">
                          <a:solidFill>
                            <a:srgbClr val="000000"/>
                          </a:solidFill>
                          <a:effectLst/>
                          <a:latin typeface="Calibri" panose="020F0502020204030204" pitchFamily="34" charset="0"/>
                          <a:ea typeface="標楷體" panose="03000509000000000000" pitchFamily="65" charset="-120"/>
                        </a:rPr>
                        <a:t>營業成本</a:t>
                      </a: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(2,147,795)</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86%)</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(2,847,025)</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85%)</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-25%</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營業毛利</a:t>
                      </a: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344,755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14%</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475,619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-28%</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383805">
                <a:tc>
                  <a:txBody>
                    <a:bodyPr/>
                    <a:lstStyle/>
                    <a:p>
                      <a:pPr algn="l" fontAlgn="ctr"/>
                      <a:r>
                        <a:rPr lang="zh-TW" altLang="en-US" sz="1400" b="0" i="0" u="none" strike="noStrike" dirty="0">
                          <a:solidFill>
                            <a:srgbClr val="000000"/>
                          </a:solidFill>
                          <a:effectLst/>
                          <a:latin typeface="Calibri" panose="020F0502020204030204" pitchFamily="34" charset="0"/>
                          <a:ea typeface="標楷體" panose="03000509000000000000" pitchFamily="65" charset="-120"/>
                        </a:rPr>
                        <a:t>營業費用</a:t>
                      </a: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(225,438)</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(9%)</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(264,746)</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15%</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營業淨利</a:t>
                      </a:r>
                    </a:p>
                  </a:txBody>
                  <a:tcPr marL="9525" marR="9525" marT="9525" marB="0" anchor="ctr">
                    <a:lnL>
                      <a:noFill/>
                    </a:lnL>
                    <a:lnR>
                      <a:noFill/>
                    </a:lnR>
                    <a:lnT>
                      <a:noFill/>
                    </a:lnT>
                    <a:lnB>
                      <a:noFill/>
                    </a:lnB>
                    <a:solidFill>
                      <a:schemeClr val="accent3">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119,317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3">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210,873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3">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-43%</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r>
              <a:tr h="383805">
                <a:tc>
                  <a:txBody>
                    <a:bodyPr/>
                    <a:lstStyle/>
                    <a:p>
                      <a:pPr algn="l" fontAlgn="ctr"/>
                      <a:r>
                        <a:rPr lang="zh-TW" altLang="en-US" sz="1400" b="0" i="0" u="none" strike="noStrike" dirty="0">
                          <a:solidFill>
                            <a:srgbClr val="000000"/>
                          </a:solidFill>
                          <a:effectLst/>
                          <a:latin typeface="Calibri" panose="020F0502020204030204" pitchFamily="34" charset="0"/>
                          <a:ea typeface="標楷體" panose="03000509000000000000" pitchFamily="65" charset="-120"/>
                        </a:rPr>
                        <a:t>營業外收入及支出</a:t>
                      </a: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71,620 </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3</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77,402 </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-7%</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稅前淨利</a:t>
                      </a: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190,937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8%</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288,275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9%</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a:rPr>
                        <a:t>-34%</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83805">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本期淨利</a:t>
                      </a: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149,545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6%</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198,872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6%</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-25%</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r>
              <a:tr h="383805">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基本每股盈餘 </a:t>
                      </a:r>
                      <a:r>
                        <a:rPr lang="en-US" altLang="zh-TW" sz="1400" b="1" i="0" u="none" strike="noStrike" dirty="0">
                          <a:solidFill>
                            <a:srgbClr val="000000"/>
                          </a:solidFill>
                          <a:effectLst/>
                          <a:latin typeface="Calibri" panose="020F0502020204030204" pitchFamily="34" charset="0"/>
                          <a:ea typeface="標楷體" panose="03000509000000000000" pitchFamily="65" charset="-120"/>
                        </a:rPr>
                        <a:t>(NT$)(*)</a:t>
                      </a: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1.18</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r"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1.57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-0.39</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r>
            </a:tbl>
          </a:graphicData>
        </a:graphic>
      </p:graphicFrame>
      <p:sp>
        <p:nvSpPr>
          <p:cNvPr id="9" name="矩形 8"/>
          <p:cNvSpPr/>
          <p:nvPr/>
        </p:nvSpPr>
        <p:spPr bwMode="auto">
          <a:xfrm>
            <a:off x="2603500" y="1689100"/>
            <a:ext cx="2298700" cy="4076700"/>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Tree>
    <p:extLst>
      <p:ext uri="{BB962C8B-B14F-4D97-AF65-F5344CB8AC3E}">
        <p14:creationId xmlns:p14="http://schemas.microsoft.com/office/powerpoint/2010/main" val="4108077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3</a:t>
            </a:fld>
            <a:endParaRPr lang="en-US" altLang="zh-TW"/>
          </a:p>
        </p:txBody>
      </p:sp>
      <p:sp>
        <p:nvSpPr>
          <p:cNvPr id="7" name="標題 1"/>
          <p:cNvSpPr txBox="1">
            <a:spLocks/>
          </p:cNvSpPr>
          <p:nvPr/>
        </p:nvSpPr>
        <p:spPr bwMode="auto">
          <a:xfrm>
            <a:off x="467544" y="188640"/>
            <a:ext cx="784887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a:lstStyle>
          <a:p>
            <a:pPr algn="l"/>
            <a:r>
              <a:rPr lang="zh-TW" altLang="en-US" sz="3600" i="0" dirty="0" smtClean="0">
                <a:solidFill>
                  <a:schemeClr val="accent5">
                    <a:lumMod val="50000"/>
                  </a:schemeClr>
                </a:solidFill>
                <a:ea typeface="標楷體" pitchFamily="65" charset="-120"/>
              </a:rPr>
              <a:t>資產</a:t>
            </a:r>
            <a:r>
              <a:rPr lang="zh-TW" altLang="en-US" sz="3600" i="0" dirty="0">
                <a:solidFill>
                  <a:schemeClr val="accent5">
                    <a:lumMod val="50000"/>
                  </a:schemeClr>
                </a:solidFill>
                <a:ea typeface="標楷體" pitchFamily="65" charset="-120"/>
              </a:rPr>
              <a:t>負債</a:t>
            </a:r>
            <a:r>
              <a:rPr lang="zh-TW" altLang="en-US" sz="3600" i="0" dirty="0" smtClean="0">
                <a:solidFill>
                  <a:schemeClr val="accent5">
                    <a:lumMod val="50000"/>
                  </a:schemeClr>
                </a:solidFill>
                <a:ea typeface="標楷體" pitchFamily="65" charset="-120"/>
              </a:rPr>
              <a:t>表</a:t>
            </a:r>
            <a:endParaRPr lang="zh-TW" altLang="en-US" sz="3600" i="0" kern="0" dirty="0">
              <a:solidFill>
                <a:schemeClr val="accent5">
                  <a:lumMod val="50000"/>
                </a:schemeClr>
              </a:solidFill>
              <a:ea typeface="標楷體" pitchFamily="65" charset="-120"/>
            </a:endParaRPr>
          </a:p>
        </p:txBody>
      </p:sp>
      <p:sp>
        <p:nvSpPr>
          <p:cNvPr id="9" name="文字方塊 8"/>
          <p:cNvSpPr txBox="1"/>
          <p:nvPr/>
        </p:nvSpPr>
        <p:spPr>
          <a:xfrm>
            <a:off x="6012160" y="1063769"/>
            <a:ext cx="2091537" cy="276999"/>
          </a:xfrm>
          <a:prstGeom prst="rect">
            <a:avLst/>
          </a:prstGeom>
          <a:noFill/>
        </p:spPr>
        <p:txBody>
          <a:bodyPr wrap="square" rtlCol="0">
            <a:spAutoFit/>
          </a:bodyPr>
          <a:lstStyle/>
          <a:p>
            <a:r>
              <a:rPr lang="zh-TW" altLang="en-US" sz="1200" b="0" i="0" dirty="0" smtClean="0">
                <a:solidFill>
                  <a:schemeClr val="bg2">
                    <a:lumMod val="10000"/>
                  </a:schemeClr>
                </a:solidFill>
                <a:latin typeface="+mj-lt"/>
                <a:ea typeface="標楷體" pitchFamily="65" charset="-120"/>
              </a:rPr>
              <a:t>單位：新台幣</a:t>
            </a:r>
            <a:r>
              <a:rPr lang="zh-TW" altLang="en-US" sz="1200" b="0" i="0" dirty="0">
                <a:solidFill>
                  <a:schemeClr val="bg2">
                    <a:lumMod val="10000"/>
                  </a:schemeClr>
                </a:solidFill>
                <a:latin typeface="+mj-lt"/>
                <a:ea typeface="標楷體" pitchFamily="65" charset="-120"/>
              </a:rPr>
              <a:t>仟</a:t>
            </a:r>
            <a:r>
              <a:rPr lang="zh-TW" altLang="en-US" sz="1200" b="0" i="0" dirty="0" smtClean="0">
                <a:solidFill>
                  <a:schemeClr val="bg2">
                    <a:lumMod val="10000"/>
                  </a:schemeClr>
                </a:solidFill>
                <a:latin typeface="+mj-lt"/>
                <a:ea typeface="標楷體" pitchFamily="65" charset="-120"/>
              </a:rPr>
              <a:t>元</a:t>
            </a:r>
            <a:endParaRPr lang="en-US" altLang="zh-TW" sz="1200" b="0" i="0" dirty="0" smtClean="0">
              <a:solidFill>
                <a:schemeClr val="bg2">
                  <a:lumMod val="10000"/>
                </a:schemeClr>
              </a:solidFill>
              <a:latin typeface="+mj-lt"/>
              <a:ea typeface="標楷體" pitchFamily="65" charset="-120"/>
            </a:endParaRPr>
          </a:p>
        </p:txBody>
      </p:sp>
      <p:graphicFrame>
        <p:nvGraphicFramePr>
          <p:cNvPr id="11" name="表格 10"/>
          <p:cNvGraphicFramePr>
            <a:graphicFrameLocks noGrp="1"/>
          </p:cNvGraphicFramePr>
          <p:nvPr>
            <p:extLst>
              <p:ext uri="{D42A27DB-BD31-4B8C-83A1-F6EECF244321}">
                <p14:modId xmlns:p14="http://schemas.microsoft.com/office/powerpoint/2010/main" val="1958214038"/>
              </p:ext>
            </p:extLst>
          </p:nvPr>
        </p:nvGraphicFramePr>
        <p:xfrm>
          <a:off x="539552" y="1512094"/>
          <a:ext cx="7546776" cy="4202906"/>
        </p:xfrm>
        <a:graphic>
          <a:graphicData uri="http://schemas.openxmlformats.org/drawingml/2006/table">
            <a:tbl>
              <a:tblPr/>
              <a:tblGrid>
                <a:gridCol w="1836000"/>
                <a:gridCol w="132654"/>
                <a:gridCol w="1044654"/>
                <a:gridCol w="726284"/>
                <a:gridCol w="132654"/>
                <a:gridCol w="1044654"/>
                <a:gridCol w="726284"/>
                <a:gridCol w="132654"/>
                <a:gridCol w="1044654"/>
                <a:gridCol w="726284"/>
              </a:tblGrid>
              <a:tr h="397806">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2020.9.30</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2019.12.31</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2019.9.30</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現金、基金及定存</a:t>
                      </a:r>
                      <a:endParaRPr lang="en-US" altLang="zh-TW" sz="1400" b="0" i="0" u="none" strike="noStrike" dirty="0" smtClean="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2,375,664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2,337,539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54%</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2,316,847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49%</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應</a:t>
                      </a:r>
                      <a:r>
                        <a:rPr lang="zh-TW" altLang="en-US" sz="1400" b="0" i="0" u="none" strike="noStrike" dirty="0">
                          <a:solidFill>
                            <a:srgbClr val="000000"/>
                          </a:solidFill>
                          <a:effectLst/>
                          <a:latin typeface="Calibri" panose="020F0502020204030204" pitchFamily="34" charset="0"/>
                          <a:ea typeface="標楷體" panose="03000509000000000000" pitchFamily="65" charset="-120"/>
                        </a:rPr>
                        <a:t>收帳款</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582,318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11%</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533,734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12%</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717,532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15%</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存貨</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310,767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311,531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7%</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397,252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9%</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長期</a:t>
                      </a:r>
                      <a:r>
                        <a:rPr lang="zh-TW" altLang="en-US" sz="1400" b="0" i="0" u="none" strike="noStrike" dirty="0">
                          <a:solidFill>
                            <a:srgbClr val="000000"/>
                          </a:solidFill>
                          <a:effectLst/>
                          <a:latin typeface="Calibri" panose="020F0502020204030204" pitchFamily="34" charset="0"/>
                          <a:ea typeface="標楷體" panose="03000509000000000000" pitchFamily="65" charset="-120"/>
                        </a:rPr>
                        <a:t>投資</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1,456,773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28%</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646,142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15%</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677,457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14%</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不動產</a:t>
                      </a:r>
                      <a:r>
                        <a:rPr lang="zh-TW" altLang="en-US" sz="1400" b="0" i="0" u="none" strike="noStrike" dirty="0">
                          <a:solidFill>
                            <a:srgbClr val="000000"/>
                          </a:solidFill>
                          <a:effectLst/>
                          <a:latin typeface="Calibri" panose="020F0502020204030204" pitchFamily="34" charset="0"/>
                          <a:ea typeface="標楷體" panose="03000509000000000000" pitchFamily="65" charset="-120"/>
                        </a:rPr>
                        <a:t>、廠房及設備</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303,945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371,289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8%</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403,995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9%</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資產總計</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5,217,896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4,373,182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4,695,487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流動</a:t>
                      </a:r>
                      <a:r>
                        <a:rPr lang="zh-TW" altLang="en-US" sz="1400" b="0" i="0" u="none" strike="noStrike" dirty="0">
                          <a:solidFill>
                            <a:srgbClr val="000000"/>
                          </a:solidFill>
                          <a:effectLst/>
                          <a:latin typeface="Calibri" panose="020F0502020204030204" pitchFamily="34" charset="0"/>
                          <a:ea typeface="標楷體" panose="03000509000000000000" pitchFamily="65" charset="-120"/>
                        </a:rPr>
                        <a:t>負債</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1,764,598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34%</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920,458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21%</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1,204,543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非</a:t>
                      </a:r>
                      <a:r>
                        <a:rPr lang="zh-TW" altLang="en-US" sz="1400" b="0" i="0" u="none" strike="noStrike" dirty="0">
                          <a:solidFill>
                            <a:srgbClr val="000000"/>
                          </a:solidFill>
                          <a:effectLst/>
                          <a:latin typeface="Calibri" panose="020F0502020204030204" pitchFamily="34" charset="0"/>
                          <a:ea typeface="標楷體" panose="03000509000000000000" pitchFamily="65" charset="-120"/>
                        </a:rPr>
                        <a:t>流動負債</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86,919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155,141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Calibri" panose="020F0502020204030204" pitchFamily="34" charset="0"/>
                        </a:rPr>
                        <a:t>4</a:t>
                      </a:r>
                      <a:r>
                        <a:rPr lang="en-US" altLang="zh-TW" sz="1400" b="0" i="0" u="none" strike="noStrike" dirty="0" smtClean="0">
                          <a:solidFill>
                            <a:srgbClr val="000000"/>
                          </a:solidFill>
                          <a:effectLst/>
                          <a:latin typeface="Calibri" panose="020F0502020204030204" pitchFamily="34" charset="0"/>
                        </a:rPr>
                        <a:t>%</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167,875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負債總計</a:t>
                      </a: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1,851,517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1,075,599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25%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1,372,418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29%</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r>
              <a:tr h="380510">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權益總計</a:t>
                      </a: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3,366,379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65%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3,297,583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75%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3,323,069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71%</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r>
            </a:tbl>
          </a:graphicData>
        </a:graphic>
      </p:graphicFrame>
      <p:sp>
        <p:nvSpPr>
          <p:cNvPr id="12" name="矩形 11"/>
          <p:cNvSpPr/>
          <p:nvPr/>
        </p:nvSpPr>
        <p:spPr bwMode="auto">
          <a:xfrm>
            <a:off x="2451100" y="1422399"/>
            <a:ext cx="1916443" cy="4406901"/>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Tree>
    <p:extLst>
      <p:ext uri="{BB962C8B-B14F-4D97-AF65-F5344CB8AC3E}">
        <p14:creationId xmlns:p14="http://schemas.microsoft.com/office/powerpoint/2010/main" val="2987418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4</a:t>
            </a:fld>
            <a:endParaRPr lang="en-US" altLang="zh-TW"/>
          </a:p>
        </p:txBody>
      </p:sp>
      <p:sp>
        <p:nvSpPr>
          <p:cNvPr id="6" name="標題 1"/>
          <p:cNvSpPr txBox="1">
            <a:spLocks/>
          </p:cNvSpPr>
          <p:nvPr/>
        </p:nvSpPr>
        <p:spPr bwMode="auto">
          <a:xfrm>
            <a:off x="467544" y="188640"/>
            <a:ext cx="784887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a:lstStyle>
          <a:p>
            <a:pPr algn="l"/>
            <a:r>
              <a:rPr lang="zh-TW" altLang="en-US" sz="3600" b="1" i="0" kern="0" dirty="0" smtClean="0">
                <a:solidFill>
                  <a:schemeClr val="accent5">
                    <a:lumMod val="50000"/>
                  </a:schemeClr>
                </a:solidFill>
                <a:ea typeface="標楷體" pitchFamily="65" charset="-120"/>
              </a:rPr>
              <a:t>重要財務指標</a:t>
            </a:r>
            <a:endParaRPr lang="zh-TW" altLang="en-US" sz="3600" b="1" i="0" kern="0" dirty="0">
              <a:solidFill>
                <a:schemeClr val="accent5">
                  <a:lumMod val="50000"/>
                </a:schemeClr>
              </a:solidFill>
              <a:ea typeface="標楷體" pitchFamily="65" charset="-120"/>
            </a:endParaRPr>
          </a:p>
        </p:txBody>
      </p:sp>
      <p:graphicFrame>
        <p:nvGraphicFramePr>
          <p:cNvPr id="9" name="表格 8"/>
          <p:cNvGraphicFramePr>
            <a:graphicFrameLocks noGrp="1"/>
          </p:cNvGraphicFramePr>
          <p:nvPr>
            <p:extLst>
              <p:ext uri="{D42A27DB-BD31-4B8C-83A1-F6EECF244321}">
                <p14:modId xmlns:p14="http://schemas.microsoft.com/office/powerpoint/2010/main" val="324915329"/>
              </p:ext>
            </p:extLst>
          </p:nvPr>
        </p:nvGraphicFramePr>
        <p:xfrm>
          <a:off x="675577" y="1720288"/>
          <a:ext cx="7430219" cy="2866024"/>
        </p:xfrm>
        <a:graphic>
          <a:graphicData uri="http://schemas.openxmlformats.org/drawingml/2006/table">
            <a:tbl>
              <a:tblPr/>
              <a:tblGrid>
                <a:gridCol w="2160000"/>
                <a:gridCol w="230219"/>
                <a:gridCol w="1440000"/>
                <a:gridCol w="360000"/>
                <a:gridCol w="1440000"/>
                <a:gridCol w="360000"/>
                <a:gridCol w="1440000"/>
              </a:tblGrid>
              <a:tr h="409432">
                <a:tc>
                  <a:txBody>
                    <a:bodyPr/>
                    <a:lstStyle/>
                    <a:p>
                      <a:pPr algn="l" fontAlgn="ct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2020.9.30</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c>
                  <a:txBody>
                    <a:bodyPr/>
                    <a:lstStyle/>
                    <a:p>
                      <a:pPr algn="ctr" fontAlgn="ct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2019.12.31</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c>
                  <a:txBody>
                    <a:bodyPr/>
                    <a:lstStyle/>
                    <a:p>
                      <a:pPr algn="ctr" fontAlgn="ct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2019.9.30</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r>
              <a:tr h="409432">
                <a:tc>
                  <a:txBody>
                    <a:bodyPr/>
                    <a:lstStyle/>
                    <a:p>
                      <a:pPr algn="l" fontAlgn="ctr"/>
                      <a:r>
                        <a:rPr lang="zh-TW" altLang="en-US" sz="1600" b="0" i="0" u="none" strike="noStrike" dirty="0">
                          <a:solidFill>
                            <a:srgbClr val="000000"/>
                          </a:solidFill>
                          <a:effectLst/>
                          <a:latin typeface="Calibri" panose="020F0502020204030204" pitchFamily="34" charset="0"/>
                          <a:ea typeface="標楷體" panose="03000509000000000000" pitchFamily="65" charset="-120"/>
                        </a:rPr>
                        <a:t>應收帳款週轉天數</a:t>
                      </a: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61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51 </a:t>
                      </a:r>
                      <a:endParaRPr lang="en-US" altLang="zh-TW"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56 </a:t>
                      </a:r>
                      <a:endParaRPr lang="en-US" altLang="zh-TW"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r>
              <a:tr h="409432">
                <a:tc>
                  <a:txBody>
                    <a:bodyPr/>
                    <a:lstStyle/>
                    <a:p>
                      <a:pPr algn="l" fontAlgn="ctr"/>
                      <a:r>
                        <a:rPr lang="zh-TW" altLang="en-US" sz="1600" b="0" i="0" u="none" strike="noStrike" dirty="0">
                          <a:solidFill>
                            <a:srgbClr val="000000"/>
                          </a:solidFill>
                          <a:effectLst/>
                          <a:latin typeface="Calibri" panose="020F0502020204030204" pitchFamily="34" charset="0"/>
                          <a:ea typeface="標楷體" panose="03000509000000000000" pitchFamily="65" charset="-120"/>
                        </a:rPr>
                        <a:t>存貨週轉天數</a:t>
                      </a:r>
                    </a:p>
                  </a:txBody>
                  <a:tcPr marL="9525" marR="9525" marT="9525"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40</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41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43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ctr"/>
                      <a:r>
                        <a:rPr lang="zh-TW" altLang="en-US" sz="1600" b="0" i="0" u="none" strike="noStrike" dirty="0">
                          <a:solidFill>
                            <a:srgbClr val="000000"/>
                          </a:solidFill>
                          <a:effectLst/>
                          <a:latin typeface="Calibri" panose="020F0502020204030204" pitchFamily="34" charset="0"/>
                          <a:ea typeface="標楷體" panose="03000509000000000000" pitchFamily="65" charset="-120"/>
                        </a:rPr>
                        <a:t>應付帳款週轉天數</a:t>
                      </a: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80</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77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83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ctr"/>
                      <a:r>
                        <a:rPr lang="zh-TW" altLang="en-US" sz="1600" b="1" i="0" u="none" strike="noStrike" dirty="0" smtClean="0">
                          <a:solidFill>
                            <a:srgbClr val="000000"/>
                          </a:solidFill>
                          <a:effectLst/>
                          <a:latin typeface="Calibri" panose="020F0502020204030204" pitchFamily="34" charset="0"/>
                          <a:ea typeface="標楷體" panose="03000509000000000000" pitchFamily="65" charset="-120"/>
                        </a:rPr>
                        <a:t>現金轉換循環</a:t>
                      </a: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21</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15 </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16 </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b"/>
                      <a:r>
                        <a:rPr lang="zh-TW" altLang="en-US" sz="1600" b="1" i="0" u="none" strike="noStrike" dirty="0">
                          <a:solidFill>
                            <a:srgbClr val="000000"/>
                          </a:solidFill>
                          <a:effectLst/>
                          <a:latin typeface="Calibri" panose="020F0502020204030204" pitchFamily="34" charset="0"/>
                          <a:ea typeface="標楷體" panose="03000509000000000000" pitchFamily="65" charset="-120"/>
                        </a:rPr>
                        <a:t>流動比率</a:t>
                      </a: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188%</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350%</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288%</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b"/>
                      <a:r>
                        <a:rPr lang="zh-TW" altLang="en-US" sz="1600" b="1" i="0" u="none" strike="noStrike" dirty="0">
                          <a:solidFill>
                            <a:srgbClr val="000000"/>
                          </a:solidFill>
                          <a:effectLst/>
                          <a:latin typeface="Calibri" panose="020F0502020204030204" pitchFamily="34" charset="0"/>
                          <a:ea typeface="標楷體" panose="03000509000000000000" pitchFamily="65" charset="-120"/>
                        </a:rPr>
                        <a:t>負債比率</a:t>
                      </a:r>
                    </a:p>
                  </a:txBody>
                  <a:tcPr marL="9525" marR="9525" marT="9525"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35%</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25%</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29%</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bl>
          </a:graphicData>
        </a:graphic>
      </p:graphicFrame>
      <p:sp>
        <p:nvSpPr>
          <p:cNvPr id="10" name="矩形 9"/>
          <p:cNvSpPr/>
          <p:nvPr/>
        </p:nvSpPr>
        <p:spPr bwMode="auto">
          <a:xfrm>
            <a:off x="2870200" y="1587499"/>
            <a:ext cx="1827543" cy="3209653"/>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Tree>
    <p:extLst>
      <p:ext uri="{BB962C8B-B14F-4D97-AF65-F5344CB8AC3E}">
        <p14:creationId xmlns:p14="http://schemas.microsoft.com/office/powerpoint/2010/main" val="1612034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a:defRPr/>
            </a:pPr>
            <a:fld id="{C8FD8C39-DBFF-4EBF-BF75-698A04235FFA}" type="slidenum">
              <a:rPr lang="en-US" altLang="zh-TW" smtClean="0"/>
              <a:pPr>
                <a:defRPr/>
              </a:pPr>
              <a:t>5</a:t>
            </a:fld>
            <a:endParaRPr lang="en-US" altLang="zh-TW" dirty="0"/>
          </a:p>
        </p:txBody>
      </p:sp>
      <p:sp>
        <p:nvSpPr>
          <p:cNvPr id="4" name="矩形 3"/>
          <p:cNvSpPr/>
          <p:nvPr/>
        </p:nvSpPr>
        <p:spPr>
          <a:xfrm>
            <a:off x="3256707" y="2348880"/>
            <a:ext cx="1946367" cy="1446550"/>
          </a:xfrm>
          <a:prstGeom prst="rect">
            <a:avLst/>
          </a:prstGeom>
          <a:noFill/>
        </p:spPr>
        <p:txBody>
          <a:bodyPr wrap="none" lIns="91440" tIns="45720" rIns="91440" bIns="45720">
            <a:spAutoFit/>
          </a:bodyPr>
          <a:lstStyle/>
          <a:p>
            <a:pPr algn="ctr"/>
            <a:r>
              <a:rPr lang="en-US" altLang="zh-TW" sz="8800" b="1" i="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Times New Roman" panose="02020603050405020304" pitchFamily="18" charset="0"/>
              </a:rPr>
              <a:t>End</a:t>
            </a:r>
            <a:endParaRPr lang="zh-TW" altLang="en-US" sz="8800" b="1" i="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Times New Roman" panose="02020603050405020304" pitchFamily="18" charset="0"/>
            </a:endParaRPr>
          </a:p>
        </p:txBody>
      </p:sp>
      <p:sp>
        <p:nvSpPr>
          <p:cNvPr id="2" name="文字方塊 1"/>
          <p:cNvSpPr txBox="1"/>
          <p:nvPr/>
        </p:nvSpPr>
        <p:spPr>
          <a:xfrm>
            <a:off x="1475656" y="3933056"/>
            <a:ext cx="5976664" cy="461665"/>
          </a:xfrm>
          <a:prstGeom prst="rect">
            <a:avLst/>
          </a:prstGeom>
          <a:noFill/>
        </p:spPr>
        <p:txBody>
          <a:bodyPr wrap="square" rtlCol="0">
            <a:spAutoFit/>
          </a:bodyPr>
          <a:lstStyle/>
          <a:p>
            <a:pPr algn="ctr"/>
            <a:r>
              <a:rPr lang="en-US" altLang="zh-TW" sz="2400" dirty="0">
                <a:solidFill>
                  <a:schemeClr val="tx1"/>
                </a:solidFill>
              </a:rPr>
              <a:t>http://</a:t>
            </a:r>
            <a:r>
              <a:rPr lang="en-US" altLang="zh-TW" sz="2400" dirty="0" smtClean="0">
                <a:solidFill>
                  <a:schemeClr val="tx1"/>
                </a:solidFill>
              </a:rPr>
              <a:t>www.csi-sensor.com.tw/</a:t>
            </a:r>
            <a:endParaRPr lang="zh-TW" altLang="en-US" sz="2400" dirty="0">
              <a:solidFill>
                <a:schemeClr val="tx1"/>
              </a:solidFill>
            </a:endParaRPr>
          </a:p>
        </p:txBody>
      </p:sp>
    </p:spTree>
    <p:extLst>
      <p:ext uri="{BB962C8B-B14F-4D97-AF65-F5344CB8AC3E}">
        <p14:creationId xmlns:p14="http://schemas.microsoft.com/office/powerpoint/2010/main" val="2926020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法說會初稿">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1_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895475" rtl="0" eaLnBrk="0" fontAlgn="base" latinLnBrk="0" hangingPunct="0">
          <a:lnSpc>
            <a:spcPct val="100000"/>
          </a:lnSpc>
          <a:spcBef>
            <a:spcPct val="0"/>
          </a:spcBef>
          <a:spcAft>
            <a:spcPct val="0"/>
          </a:spcAft>
          <a:buClrTx/>
          <a:buSzTx/>
          <a:buFontTx/>
          <a:buNone/>
          <a:tabLst/>
          <a:def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895475" rtl="0" eaLnBrk="0" fontAlgn="base" latinLnBrk="0" hangingPunct="0">
          <a:lnSpc>
            <a:spcPct val="100000"/>
          </a:lnSpc>
          <a:spcBef>
            <a:spcPct val="0"/>
          </a:spcBef>
          <a:spcAft>
            <a:spcPct val="0"/>
          </a:spcAft>
          <a:buClrTx/>
          <a:buSzTx/>
          <a:buFontTx/>
          <a:buNone/>
          <a:tabLst/>
          <a:def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defRPr>
        </a:defPPr>
      </a:lstStyle>
    </a:lnDef>
  </a:objectDefaults>
  <a:extraClrSchemeLst>
    <a:extraClrScheme>
      <a:clrScheme name="1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法說會初稿</Template>
  <TotalTime>2932</TotalTime>
  <Words>512</Words>
  <Application>Microsoft Office PowerPoint</Application>
  <PresentationFormat>如螢幕大小 (4:3)</PresentationFormat>
  <Paragraphs>180</Paragraphs>
  <Slides>6</Slides>
  <Notes>4</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法說會初稿</vt:lpstr>
      <vt:lpstr>2020第三季法人說明會</vt:lpstr>
      <vt:lpstr>免責聲明</vt:lpstr>
      <vt:lpstr>2020前三季損益表</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2017第三季法人說明會</dc:title>
  <dc:creator>Sara_Mai買僑培</dc:creator>
  <cp:lastModifiedBy>Chloe_Dai戴庭玫</cp:lastModifiedBy>
  <cp:revision>219</cp:revision>
  <cp:lastPrinted>2020-12-08T07:04:30Z</cp:lastPrinted>
  <dcterms:created xsi:type="dcterms:W3CDTF">2017-08-31T07:48:32Z</dcterms:created>
  <dcterms:modified xsi:type="dcterms:W3CDTF">2020-12-08T07:23:52Z</dcterms:modified>
</cp:coreProperties>
</file>