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0" r:id="rId1"/>
  </p:sldMasterIdLst>
  <p:notesMasterIdLst>
    <p:notesMasterId r:id="rId8"/>
  </p:notesMasterIdLst>
  <p:sldIdLst>
    <p:sldId id="256" r:id="rId2"/>
    <p:sldId id="259" r:id="rId3"/>
    <p:sldId id="300" r:id="rId4"/>
    <p:sldId id="309" r:id="rId5"/>
    <p:sldId id="302" r:id="rId6"/>
    <p:sldId id="310" r:id="rId7"/>
  </p:sldIdLst>
  <p:sldSz cx="9144000" cy="6858000" type="screen4x3"/>
  <p:notesSz cx="6797675" cy="9926638"/>
  <p:defaultTextStyle>
    <a:defPPr>
      <a:defRPr lang="zh-TW"/>
    </a:defPPr>
    <a:lvl1pPr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1pPr>
    <a:lvl2pPr marL="4572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2pPr>
    <a:lvl3pPr marL="9144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3pPr>
    <a:lvl4pPr marL="13716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4pPr>
    <a:lvl5pPr marL="1828800" algn="r" rtl="0" eaLnBrk="0" fontAlgn="base" hangingPunct="0">
      <a:spcBef>
        <a:spcPct val="0"/>
      </a:spcBef>
      <a:spcAft>
        <a:spcPct val="0"/>
      </a:spcAft>
      <a:defRPr kumimoji="1" sz="1600" b="1" i="1" kern="1200">
        <a:solidFill>
          <a:schemeClr val="bg2"/>
        </a:solidFill>
        <a:latin typeface="Times New Roman" pitchFamily="18" charset="0"/>
        <a:ea typeface="新細明體" charset="-120"/>
        <a:cs typeface="+mn-cs"/>
      </a:defRPr>
    </a:lvl5pPr>
    <a:lvl6pPr marL="2286000" algn="l" defTabSz="914400" rtl="0" eaLnBrk="1" latinLnBrk="0" hangingPunct="1">
      <a:defRPr kumimoji="1" sz="1600" b="1" i="1" kern="1200">
        <a:solidFill>
          <a:schemeClr val="bg2"/>
        </a:solidFill>
        <a:latin typeface="Times New Roman" pitchFamily="18" charset="0"/>
        <a:ea typeface="新細明體" charset="-120"/>
        <a:cs typeface="+mn-cs"/>
      </a:defRPr>
    </a:lvl6pPr>
    <a:lvl7pPr marL="2743200" algn="l" defTabSz="914400" rtl="0" eaLnBrk="1" latinLnBrk="0" hangingPunct="1">
      <a:defRPr kumimoji="1" sz="1600" b="1" i="1" kern="1200">
        <a:solidFill>
          <a:schemeClr val="bg2"/>
        </a:solidFill>
        <a:latin typeface="Times New Roman" pitchFamily="18" charset="0"/>
        <a:ea typeface="新細明體" charset="-120"/>
        <a:cs typeface="+mn-cs"/>
      </a:defRPr>
    </a:lvl7pPr>
    <a:lvl8pPr marL="3200400" algn="l" defTabSz="914400" rtl="0" eaLnBrk="1" latinLnBrk="0" hangingPunct="1">
      <a:defRPr kumimoji="1" sz="1600" b="1" i="1" kern="1200">
        <a:solidFill>
          <a:schemeClr val="bg2"/>
        </a:solidFill>
        <a:latin typeface="Times New Roman" pitchFamily="18" charset="0"/>
        <a:ea typeface="新細明體" charset="-120"/>
        <a:cs typeface="+mn-cs"/>
      </a:defRPr>
    </a:lvl8pPr>
    <a:lvl9pPr marL="3657600" algn="l" defTabSz="914400" rtl="0" eaLnBrk="1" latinLnBrk="0" hangingPunct="1">
      <a:defRPr kumimoji="1" sz="1600" b="1" i="1" kern="1200">
        <a:solidFill>
          <a:schemeClr val="bg2"/>
        </a:solidFill>
        <a:latin typeface="Times New Roman" pitchFamily="18"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83309" autoAdjust="0"/>
  </p:normalViewPr>
  <p:slideViewPr>
    <p:cSldViewPr>
      <p:cViewPr>
        <p:scale>
          <a:sx n="85" d="100"/>
          <a:sy n="85" d="100"/>
        </p:scale>
        <p:origin x="-1632"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9D55710-A701-41AE-9D5C-155F7F3EC44B}" type="datetimeFigureOut">
              <a:rPr lang="zh-TW" altLang="en-US" smtClean="0"/>
              <a:t>2020/12/8</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ABDB840-5181-4400-A5D6-732EED9595F3}" type="slidenum">
              <a:rPr lang="zh-TW" altLang="en-US" smtClean="0"/>
              <a:t>‹#›</a:t>
            </a:fld>
            <a:endParaRPr lang="zh-TW" altLang="en-US"/>
          </a:p>
        </p:txBody>
      </p:sp>
    </p:spTree>
    <p:extLst>
      <p:ext uri="{BB962C8B-B14F-4D97-AF65-F5344CB8AC3E}">
        <p14:creationId xmlns:p14="http://schemas.microsoft.com/office/powerpoint/2010/main" val="34297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2</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gn="l">
              <a:buFont typeface="Arial" panose="020B0604020202020204" pitchFamily="34" charset="0"/>
              <a:buChar char="•"/>
            </a:pPr>
            <a:endParaRPr lang="en-US" altLang="zh-TW" sz="1200" b="0" i="0" kern="1200" dirty="0" smtClean="0">
              <a:solidFill>
                <a:schemeClr val="bg2">
                  <a:lumMod val="10000"/>
                </a:schemeClr>
              </a:solidFill>
              <a:latin typeface="新細明體-ExtB" panose="02020500000000000000" pitchFamily="18" charset="-120"/>
              <a:ea typeface="新細明體-ExtB" panose="02020500000000000000" pitchFamily="18" charset="-120"/>
              <a:cs typeface="+mn-cs"/>
            </a:endParaRPr>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3</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BDB840-5181-4400-A5D6-732EED9595F3}" type="slidenum">
              <a:rPr lang="zh-TW" altLang="en-US" smtClean="0"/>
              <a:t>4</a:t>
            </a:fld>
            <a:endParaRPr lang="zh-TW" altLang="en-US"/>
          </a:p>
        </p:txBody>
      </p:sp>
    </p:spTree>
    <p:extLst>
      <p:ext uri="{BB962C8B-B14F-4D97-AF65-F5344CB8AC3E}">
        <p14:creationId xmlns:p14="http://schemas.microsoft.com/office/powerpoint/2010/main" val="3622562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9C127D09-EFDB-4C2F-BFB2-FD6CCC539BF4}" type="slidenum">
              <a:rPr lang="zh-TW" altLang="en-US" smtClean="0"/>
              <a:pPr>
                <a:defRPr/>
              </a:pPr>
              <a:t>5</a:t>
            </a:fld>
            <a:endParaRPr lang="zh-TW" altLang="en-US"/>
          </a:p>
        </p:txBody>
      </p:sp>
    </p:spTree>
    <p:extLst>
      <p:ext uri="{BB962C8B-B14F-4D97-AF65-F5344CB8AC3E}">
        <p14:creationId xmlns:p14="http://schemas.microsoft.com/office/powerpoint/2010/main" val="3248890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9" descr="菱光十一週年慶投影片1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63" y="0"/>
            <a:ext cx="917416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62" name="Rectangle 2"/>
          <p:cNvSpPr>
            <a:spLocks noGrp="1" noChangeArrowheads="1"/>
          </p:cNvSpPr>
          <p:nvPr>
            <p:ph type="ctrTitle"/>
          </p:nvPr>
        </p:nvSpPr>
        <p:spPr>
          <a:xfrm>
            <a:off x="685800" y="2130425"/>
            <a:ext cx="7772400" cy="1470025"/>
          </a:xfrm>
        </p:spPr>
        <p:txBody>
          <a:bodyPr/>
          <a:lstStyle>
            <a:lvl1pPr>
              <a:defRPr/>
            </a:lvl1pPr>
          </a:lstStyle>
          <a:p>
            <a:r>
              <a:rPr lang="zh-TW" altLang="en-US" smtClean="0"/>
              <a:t>按一下以編輯母片標題樣式</a:t>
            </a:r>
            <a:endParaRPr lang="zh-TW" altLang="en-US"/>
          </a:p>
        </p:txBody>
      </p:sp>
      <p:sp>
        <p:nvSpPr>
          <p:cNvPr id="80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smtClean="0"/>
              <a:t>按一下以編輯母片副標題樣式</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b="1">
                <a:solidFill>
                  <a:srgbClr val="0070C0"/>
                </a:solidFill>
                <a:latin typeface="Arial" panose="020B0604020202020204" pitchFamily="34" charset="0"/>
                <a:cs typeface="Arial" panose="020B0604020202020204" pitchFamily="34" charset="0"/>
              </a:defRPr>
            </a:lvl1pPr>
          </a:lstStyle>
          <a:p>
            <a:pPr>
              <a:defRPr/>
            </a:pPr>
            <a:fld id="{E2B2145C-66E3-491F-95BB-0605E2E3CF28}" type="slidenum">
              <a:rPr lang="en-US" altLang="zh-TW"/>
              <a:pPr>
                <a:defRPr/>
              </a:pPr>
              <a:t>‹#›</a:t>
            </a:fld>
            <a:endParaRPr lang="en-US" altLang="zh-TW"/>
          </a:p>
        </p:txBody>
      </p:sp>
    </p:spTree>
    <p:extLst>
      <p:ext uri="{BB962C8B-B14F-4D97-AF65-F5344CB8AC3E}">
        <p14:creationId xmlns:p14="http://schemas.microsoft.com/office/powerpoint/2010/main" val="112935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6511861-1DFD-48F0-ABDC-40784EE38D23}" type="slidenum">
              <a:rPr lang="en-US" altLang="zh-TW"/>
              <a:pPr>
                <a:defRPr/>
              </a:pPr>
              <a:t>‹#›</a:t>
            </a:fld>
            <a:endParaRPr lang="en-US" altLang="zh-TW"/>
          </a:p>
        </p:txBody>
      </p:sp>
    </p:spTree>
    <p:extLst>
      <p:ext uri="{BB962C8B-B14F-4D97-AF65-F5344CB8AC3E}">
        <p14:creationId xmlns:p14="http://schemas.microsoft.com/office/powerpoint/2010/main" val="66460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F4C9517-CDFB-4698-8F10-8EBF296B2040}" type="slidenum">
              <a:rPr lang="en-US" altLang="zh-TW"/>
              <a:pPr>
                <a:defRPr/>
              </a:pPr>
              <a:t>‹#›</a:t>
            </a:fld>
            <a:endParaRPr lang="en-US" altLang="zh-TW"/>
          </a:p>
        </p:txBody>
      </p:sp>
    </p:spTree>
    <p:extLst>
      <p:ext uri="{BB962C8B-B14F-4D97-AF65-F5344CB8AC3E}">
        <p14:creationId xmlns:p14="http://schemas.microsoft.com/office/powerpoint/2010/main" val="740792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274638"/>
            <a:ext cx="8229600" cy="58515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22C1C4B2-F629-4042-B99C-C0F45D95AEDA}" type="slidenum">
              <a:rPr lang="en-US" altLang="zh-TW"/>
              <a:pPr>
                <a:defRPr/>
              </a:pPr>
              <a:t>‹#›</a:t>
            </a:fld>
            <a:endParaRPr lang="en-US" altLang="zh-TW"/>
          </a:p>
        </p:txBody>
      </p:sp>
    </p:spTree>
    <p:extLst>
      <p:ext uri="{BB962C8B-B14F-4D97-AF65-F5344CB8AC3E}">
        <p14:creationId xmlns:p14="http://schemas.microsoft.com/office/powerpoint/2010/main" val="1678343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600200"/>
            <a:ext cx="4038600" cy="21859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3938588"/>
            <a:ext cx="4038600" cy="21875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6"/>
          <p:cNvSpPr>
            <a:spLocks noGrp="1" noChangeArrowheads="1"/>
          </p:cNvSpPr>
          <p:nvPr>
            <p:ph type="sldNum" sz="quarter" idx="12"/>
          </p:nvPr>
        </p:nvSpPr>
        <p:spPr>
          <a:ln/>
        </p:spPr>
        <p:txBody>
          <a:bodyPr/>
          <a:lstStyle>
            <a:lvl1pPr>
              <a:defRPr/>
            </a:lvl1pPr>
          </a:lstStyle>
          <a:p>
            <a:pPr>
              <a:defRPr/>
            </a:pPr>
            <a:fld id="{6427B12E-24EE-4C54-903E-87FC08A7D864}" type="slidenum">
              <a:rPr lang="en-US" altLang="zh-TW"/>
              <a:pPr>
                <a:defRPr/>
              </a:pPr>
              <a:t>‹#›</a:t>
            </a:fld>
            <a:endParaRPr lang="en-US" altLang="zh-TW"/>
          </a:p>
        </p:txBody>
      </p:sp>
    </p:spTree>
    <p:extLst>
      <p:ext uri="{BB962C8B-B14F-4D97-AF65-F5344CB8AC3E}">
        <p14:creationId xmlns:p14="http://schemas.microsoft.com/office/powerpoint/2010/main" val="1502918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23850" y="238539"/>
            <a:ext cx="8497092" cy="616455"/>
          </a:xfrm>
        </p:spPr>
        <p:txBody>
          <a:bodyPr>
            <a:noAutofit/>
          </a:bodyPr>
          <a:lstStyle>
            <a:lvl1pPr>
              <a:lnSpc>
                <a:spcPct val="100000"/>
              </a:lnSpc>
              <a:defRPr/>
            </a:lvl1pPr>
          </a:lstStyle>
          <a:p>
            <a:r>
              <a:rPr lang="zh-TW" altLang="en-US" smtClean="0"/>
              <a:t>按一下以編輯母片標題樣式</a:t>
            </a:r>
            <a:endParaRPr lang="de-DE" dirty="0"/>
          </a:p>
        </p:txBody>
      </p:sp>
      <p:sp>
        <p:nvSpPr>
          <p:cNvPr id="9" name="Textplatzhalter 7"/>
          <p:cNvSpPr>
            <a:spLocks noGrp="1"/>
          </p:cNvSpPr>
          <p:nvPr>
            <p:ph type="body" sz="quarter" idx="13"/>
          </p:nvPr>
        </p:nvSpPr>
        <p:spPr>
          <a:xfrm>
            <a:off x="323850" y="854994"/>
            <a:ext cx="8496300" cy="336244"/>
          </a:xfrm>
        </p:spPr>
        <p:txBody>
          <a:bodyPr lIns="0" tIns="0" rIns="0" bIns="0">
            <a:noAutofit/>
          </a:bodyPr>
          <a:lstStyle>
            <a:lvl1pPr marL="0" indent="0">
              <a:buNone/>
              <a:tabLst/>
              <a:defRPr sz="2000"/>
            </a:lvl1pPr>
          </a:lstStyle>
          <a:p>
            <a:pPr lvl="0"/>
            <a:r>
              <a:rPr lang="zh-TW" altLang="en-US" smtClean="0"/>
              <a:t>按一下以編輯母片文字樣式</a:t>
            </a:r>
          </a:p>
        </p:txBody>
      </p:sp>
      <p:sp>
        <p:nvSpPr>
          <p:cNvPr id="4" name="Datumsplatzhalter 2"/>
          <p:cNvSpPr>
            <a:spLocks noGrp="1"/>
          </p:cNvSpPr>
          <p:nvPr>
            <p:ph type="dt" sz="half" idx="14"/>
          </p:nvPr>
        </p:nvSpPr>
        <p:spPr>
          <a:xfrm>
            <a:off x="323850" y="6356350"/>
            <a:ext cx="2133600" cy="365125"/>
          </a:xfrm>
        </p:spPr>
        <p:txBody>
          <a:bodyPr/>
          <a:lstStyle>
            <a:lvl1pPr>
              <a:defRPr>
                <a:ea typeface="細明體" pitchFamily="49" charset="-120"/>
              </a:defRPr>
            </a:lvl1pPr>
          </a:lstStyle>
          <a:p>
            <a:pPr>
              <a:defRPr/>
            </a:pPr>
            <a:fld id="{6DC67163-992D-469D-83AB-B5F33BB8CC74}" type="datetime1">
              <a:rPr lang="de-DE" altLang="zh-TW"/>
              <a:pPr>
                <a:defRPr/>
              </a:pPr>
              <a:t>08.12.2020</a:t>
            </a:fld>
            <a:endParaRPr lang="de-DE"/>
          </a:p>
        </p:txBody>
      </p:sp>
      <p:sp>
        <p:nvSpPr>
          <p:cNvPr id="5" name="Fußzeilenplatzhalter 3"/>
          <p:cNvSpPr>
            <a:spLocks noGrp="1"/>
          </p:cNvSpPr>
          <p:nvPr>
            <p:ph type="ftr" sz="quarter" idx="15"/>
          </p:nvPr>
        </p:nvSpPr>
        <p:spPr>
          <a:xfrm>
            <a:off x="2457450" y="6356350"/>
            <a:ext cx="4229100" cy="365125"/>
          </a:xfrm>
        </p:spPr>
        <p:txBody>
          <a:bodyPr/>
          <a:lstStyle>
            <a:lvl1pPr>
              <a:defRPr>
                <a:ea typeface="細明體" pitchFamily="49" charset="-120"/>
              </a:defRPr>
            </a:lvl1pPr>
          </a:lstStyle>
          <a:p>
            <a:pPr>
              <a:defRPr/>
            </a:pPr>
            <a:endParaRPr lang="de-DE"/>
          </a:p>
        </p:txBody>
      </p:sp>
      <p:sp>
        <p:nvSpPr>
          <p:cNvPr id="6" name="Foliennummernplatzhalter 4"/>
          <p:cNvSpPr>
            <a:spLocks noGrp="1"/>
          </p:cNvSpPr>
          <p:nvPr>
            <p:ph type="sldNum" sz="quarter" idx="16"/>
          </p:nvPr>
        </p:nvSpPr>
        <p:spPr/>
        <p:txBody>
          <a:bodyPr/>
          <a:lstStyle>
            <a:lvl1pPr>
              <a:defRPr/>
            </a:lvl1pPr>
          </a:lstStyle>
          <a:p>
            <a:pPr>
              <a:defRPr/>
            </a:pPr>
            <a:fld id="{5141A00B-7161-4A11-BDA3-9767AA793121}" type="slidenum">
              <a:rPr lang="de-DE"/>
              <a:pPr>
                <a:defRPr/>
              </a:pPr>
              <a:t>‹#›</a:t>
            </a:fld>
            <a:endParaRPr lang="de-DE"/>
          </a:p>
        </p:txBody>
      </p:sp>
    </p:spTree>
    <p:extLst>
      <p:ext uri="{BB962C8B-B14F-4D97-AF65-F5344CB8AC3E}">
        <p14:creationId xmlns:p14="http://schemas.microsoft.com/office/powerpoint/2010/main" val="314370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09CBC62-A113-4A55-BE6A-7E53D50F8E45}" type="slidenum">
              <a:rPr lang="en-US" altLang="zh-TW"/>
              <a:pPr>
                <a:defRPr/>
              </a:pPr>
              <a:t>‹#›</a:t>
            </a:fld>
            <a:endParaRPr lang="en-US" altLang="zh-TW"/>
          </a:p>
        </p:txBody>
      </p:sp>
    </p:spTree>
    <p:extLst>
      <p:ext uri="{BB962C8B-B14F-4D97-AF65-F5344CB8AC3E}">
        <p14:creationId xmlns:p14="http://schemas.microsoft.com/office/powerpoint/2010/main" val="38449911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D52DD15D-871F-48DF-9ED6-D9DEC248555F}" type="slidenum">
              <a:rPr lang="en-US" altLang="zh-TW"/>
              <a:pPr>
                <a:defRPr/>
              </a:pPr>
              <a:t>‹#›</a:t>
            </a:fld>
            <a:endParaRPr lang="en-US" altLang="zh-TW"/>
          </a:p>
        </p:txBody>
      </p:sp>
    </p:spTree>
    <p:extLst>
      <p:ext uri="{BB962C8B-B14F-4D97-AF65-F5344CB8AC3E}">
        <p14:creationId xmlns:p14="http://schemas.microsoft.com/office/powerpoint/2010/main" val="33966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3A5B442B-A23A-4C63-B370-F146C6B07363}" type="slidenum">
              <a:rPr lang="en-US" altLang="zh-TW"/>
              <a:pPr>
                <a:defRPr/>
              </a:pPr>
              <a:t>‹#›</a:t>
            </a:fld>
            <a:endParaRPr lang="en-US" altLang="zh-TW"/>
          </a:p>
        </p:txBody>
      </p:sp>
    </p:spTree>
    <p:extLst>
      <p:ext uri="{BB962C8B-B14F-4D97-AF65-F5344CB8AC3E}">
        <p14:creationId xmlns:p14="http://schemas.microsoft.com/office/powerpoint/2010/main" val="2521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059F00D-C92E-4BD3-A822-81DE6EC2FB89}" type="slidenum">
              <a:rPr lang="en-US" altLang="zh-TW"/>
              <a:pPr>
                <a:defRPr/>
              </a:pPr>
              <a:t>‹#›</a:t>
            </a:fld>
            <a:endParaRPr lang="en-US" altLang="zh-TW"/>
          </a:p>
        </p:txBody>
      </p:sp>
    </p:spTree>
    <p:extLst>
      <p:ext uri="{BB962C8B-B14F-4D97-AF65-F5344CB8AC3E}">
        <p14:creationId xmlns:p14="http://schemas.microsoft.com/office/powerpoint/2010/main" val="308053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AD17F611-273E-4DE6-B5C7-7AAF6A7B0788}" type="slidenum">
              <a:rPr lang="en-US" altLang="zh-TW"/>
              <a:pPr>
                <a:defRPr/>
              </a:pPr>
              <a:t>‹#›</a:t>
            </a:fld>
            <a:endParaRPr lang="en-US" altLang="zh-TW"/>
          </a:p>
        </p:txBody>
      </p:sp>
    </p:spTree>
    <p:extLst>
      <p:ext uri="{BB962C8B-B14F-4D97-AF65-F5344CB8AC3E}">
        <p14:creationId xmlns:p14="http://schemas.microsoft.com/office/powerpoint/2010/main" val="289681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8C477884-044B-40A1-8F33-CC3C0D86C058}" type="slidenum">
              <a:rPr lang="en-US" altLang="zh-TW"/>
              <a:pPr>
                <a:defRPr/>
              </a:pPr>
              <a:t>‹#›</a:t>
            </a:fld>
            <a:endParaRPr lang="en-US" altLang="zh-TW"/>
          </a:p>
        </p:txBody>
      </p:sp>
    </p:spTree>
    <p:extLst>
      <p:ext uri="{BB962C8B-B14F-4D97-AF65-F5344CB8AC3E}">
        <p14:creationId xmlns:p14="http://schemas.microsoft.com/office/powerpoint/2010/main" val="316455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28BE90D9-7790-4A16-BE18-554C0EE8B127}" type="slidenum">
              <a:rPr lang="en-US" altLang="zh-TW"/>
              <a:pPr>
                <a:defRPr/>
              </a:pPr>
              <a:t>‹#›</a:t>
            </a:fld>
            <a:endParaRPr lang="en-US" altLang="zh-TW"/>
          </a:p>
        </p:txBody>
      </p:sp>
    </p:spTree>
    <p:extLst>
      <p:ext uri="{BB962C8B-B14F-4D97-AF65-F5344CB8AC3E}">
        <p14:creationId xmlns:p14="http://schemas.microsoft.com/office/powerpoint/2010/main" val="3676287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E9384AE3-66B7-42C9-9E98-90332CFEBFAA}" type="slidenum">
              <a:rPr lang="en-US" altLang="zh-TW"/>
              <a:pPr>
                <a:defRPr/>
              </a:pPr>
              <a:t>‹#›</a:t>
            </a:fld>
            <a:endParaRPr lang="en-US" altLang="zh-TW"/>
          </a:p>
        </p:txBody>
      </p:sp>
    </p:spTree>
    <p:extLst>
      <p:ext uri="{BB962C8B-B14F-4D97-AF65-F5344CB8AC3E}">
        <p14:creationId xmlns:p14="http://schemas.microsoft.com/office/powerpoint/2010/main" val="415361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菱光十一週年慶投影片1_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863" y="0"/>
            <a:ext cx="92313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807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i="0">
                <a:solidFill>
                  <a:schemeClr val="tx1"/>
                </a:solidFill>
                <a:ea typeface="新細明體" pitchFamily="18" charset="-120"/>
              </a:defRPr>
            </a:lvl1pPr>
          </a:lstStyle>
          <a:p>
            <a:pPr>
              <a:defRPr/>
            </a:pPr>
            <a:endParaRPr lang="en-US" altLang="zh-TW"/>
          </a:p>
        </p:txBody>
      </p:sp>
      <p:sp>
        <p:nvSpPr>
          <p:cNvPr id="807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i="0">
                <a:solidFill>
                  <a:schemeClr val="tx1"/>
                </a:solidFill>
                <a:ea typeface="新細明體" pitchFamily="18" charset="-120"/>
              </a:defRPr>
            </a:lvl1pPr>
          </a:lstStyle>
          <a:p>
            <a:pPr>
              <a:defRPr/>
            </a:pPr>
            <a:endParaRPr lang="en-US" altLang="zh-TW"/>
          </a:p>
        </p:txBody>
      </p:sp>
      <p:sp>
        <p:nvSpPr>
          <p:cNvPr id="807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1" i="0">
                <a:solidFill>
                  <a:srgbClr val="0070C0"/>
                </a:solidFill>
                <a:latin typeface="Arial" panose="020B0604020202020204" pitchFamily="34" charset="0"/>
                <a:ea typeface="新細明體" pitchFamily="18" charset="-120"/>
                <a:cs typeface="Arial" panose="020B0604020202020204" pitchFamily="34" charset="0"/>
              </a:defRPr>
            </a:lvl1pPr>
          </a:lstStyle>
          <a:p>
            <a:pPr>
              <a:defRPr/>
            </a:pPr>
            <a:fld id="{F0319DC6-5705-4669-8AC4-46B1D3B7E56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945"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6"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418457"/>
            <a:ext cx="7772400" cy="1470025"/>
          </a:xfrm>
        </p:spPr>
        <p:txBody>
          <a:bodyPr/>
          <a:lstStyle/>
          <a:p>
            <a:r>
              <a:rPr lang="en-US" altLang="zh-TW" b="1" dirty="0" smtClean="0"/>
              <a:t>3Q </a:t>
            </a:r>
            <a:r>
              <a:rPr lang="en-US" altLang="zh-TW" b="1" dirty="0" smtClean="0"/>
              <a:t>2020</a:t>
            </a: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
            </a:r>
            <a:br>
              <a:rPr lang="en-US" altLang="zh-TW" b="1" dirty="0" smtClean="0">
                <a:latin typeface="標楷體" pitchFamily="65" charset="-120"/>
                <a:ea typeface="標楷體" pitchFamily="65" charset="-120"/>
              </a:rPr>
            </a:br>
            <a:r>
              <a:rPr lang="en-US" altLang="zh-TW" b="1" dirty="0" smtClean="0"/>
              <a:t>Investor </a:t>
            </a:r>
            <a:r>
              <a:rPr lang="en-US" altLang="zh-TW" b="1" dirty="0"/>
              <a:t>Conference</a:t>
            </a:r>
            <a:endParaRPr lang="zh-TW" altLang="en-US" b="1" dirty="0"/>
          </a:p>
        </p:txBody>
      </p:sp>
      <p:sp>
        <p:nvSpPr>
          <p:cNvPr id="3" name="副標題 2"/>
          <p:cNvSpPr>
            <a:spLocks noGrp="1"/>
          </p:cNvSpPr>
          <p:nvPr>
            <p:ph type="subTitle" idx="1"/>
          </p:nvPr>
        </p:nvSpPr>
        <p:spPr>
          <a:xfrm>
            <a:off x="1371600" y="4174232"/>
            <a:ext cx="6400800" cy="694928"/>
          </a:xfrm>
        </p:spPr>
        <p:txBody>
          <a:bodyPr/>
          <a:lstStyle/>
          <a:p>
            <a:r>
              <a:rPr lang="en-US" altLang="zh-TW" sz="2800" dirty="0" smtClean="0">
                <a:latin typeface="+mj-lt"/>
                <a:ea typeface="標楷體" pitchFamily="65" charset="-120"/>
              </a:rPr>
              <a:t>December </a:t>
            </a:r>
            <a:r>
              <a:rPr lang="en-US" altLang="zh-TW" sz="2800" dirty="0" smtClean="0">
                <a:latin typeface="+mj-lt"/>
                <a:ea typeface="標楷體" pitchFamily="65" charset="-120"/>
              </a:rPr>
              <a:t>11 </a:t>
            </a:r>
            <a:r>
              <a:rPr lang="en-US" altLang="zh-TW" sz="2800" dirty="0" smtClean="0">
                <a:latin typeface="+mj-lt"/>
                <a:ea typeface="標楷體" pitchFamily="65" charset="-120"/>
              </a:rPr>
              <a:t>, </a:t>
            </a:r>
            <a:r>
              <a:rPr lang="en-US" altLang="zh-TW" sz="2800" dirty="0" smtClean="0">
                <a:latin typeface="+mj-lt"/>
                <a:ea typeface="標楷體" pitchFamily="65" charset="-120"/>
              </a:rPr>
              <a:t>2020</a:t>
            </a:r>
            <a:endParaRPr lang="zh-TW" altLang="en-US" sz="2800" dirty="0">
              <a:latin typeface="+mj-lt"/>
              <a:ea typeface="標楷體" pitchFamily="65" charset="-120"/>
            </a:endParaRPr>
          </a:p>
        </p:txBody>
      </p:sp>
    </p:spTree>
    <p:extLst>
      <p:ext uri="{BB962C8B-B14F-4D97-AF65-F5344CB8AC3E}">
        <p14:creationId xmlns:p14="http://schemas.microsoft.com/office/powerpoint/2010/main" val="3142300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solidFill>
                  <a:schemeClr val="tx1"/>
                </a:solidFill>
                <a:latin typeface="Calibri" panose="020F0502020204030204" pitchFamily="34" charset="0"/>
                <a:ea typeface="標楷體" pitchFamily="65" charset="-120"/>
              </a:rPr>
              <a:t>Safe Harbor Notice</a:t>
            </a:r>
            <a:endParaRPr lang="zh-TW" altLang="en-US" b="1" dirty="0">
              <a:solidFill>
                <a:schemeClr val="tx1"/>
              </a:solidFill>
              <a:latin typeface="Calibri" panose="020F0502020204030204" pitchFamily="34" charset="0"/>
              <a:ea typeface="標楷體" pitchFamily="65" charset="-120"/>
            </a:endParaRPr>
          </a:p>
        </p:txBody>
      </p:sp>
      <p:sp>
        <p:nvSpPr>
          <p:cNvPr id="3" name="內容版面配置區 2"/>
          <p:cNvSpPr>
            <a:spLocks noGrp="1"/>
          </p:cNvSpPr>
          <p:nvPr>
            <p:ph idx="1"/>
          </p:nvPr>
        </p:nvSpPr>
        <p:spPr>
          <a:xfrm>
            <a:off x="457200" y="1600200"/>
            <a:ext cx="8003232" cy="4525963"/>
          </a:xfrm>
        </p:spPr>
        <p:txBody>
          <a:bodyPr/>
          <a:lstStyle/>
          <a:p>
            <a:pPr>
              <a:buFont typeface="Wingdings" panose="05000000000000000000" pitchFamily="2" charset="2"/>
              <a:buChar char="p"/>
            </a:pPr>
            <a:r>
              <a:rPr lang="en-US" altLang="zh-TW" sz="2000" dirty="0" smtClean="0">
                <a:latin typeface="Calibri" panose="020F0502020204030204" pitchFamily="34" charset="0"/>
                <a:ea typeface="標楷體" panose="03000509000000000000" pitchFamily="65" charset="-120"/>
                <a:cs typeface="Calibri" panose="020F0502020204030204" pitchFamily="34" charset="0"/>
              </a:rPr>
              <a:t>This </a:t>
            </a:r>
            <a:r>
              <a:rPr lang="en-US" altLang="zh-TW" sz="2000" dirty="0">
                <a:latin typeface="Calibri" panose="020F0502020204030204" pitchFamily="34" charset="0"/>
                <a:ea typeface="標楷體" panose="03000509000000000000" pitchFamily="65" charset="-120"/>
                <a:cs typeface="Calibri" panose="020F0502020204030204" pitchFamily="34" charset="0"/>
              </a:rPr>
              <a:t>presentation contains certain forward-looking statements that are based on current expectations and are subject to known and unknown risks and uncertainties that could cause actual results to differ materially from those expressed or implied by such statements.</a:t>
            </a:r>
          </a:p>
          <a:p>
            <a:pPr>
              <a:buFont typeface="Wingdings" panose="05000000000000000000" pitchFamily="2" charset="2"/>
              <a:buChar char="p"/>
            </a:pPr>
            <a:endParaRPr lang="en-US" altLang="zh-TW" sz="20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en-US" altLang="zh-TW" sz="2000" dirty="0">
                <a:latin typeface="Calibri" panose="020F0502020204030204" pitchFamily="34" charset="0"/>
                <a:ea typeface="標楷體" panose="03000509000000000000" pitchFamily="65" charset="-120"/>
                <a:cs typeface="Calibri" panose="020F0502020204030204" pitchFamily="34" charset="0"/>
              </a:rPr>
              <a:t>Except as required by law, we undertake no obligation to update any forward-looking statements, whether as a result of new information, future events or otherwise.</a:t>
            </a:r>
            <a:endParaRPr lang="zh-TW" altLang="en-US" sz="2000" dirty="0">
              <a:latin typeface="Calibri" panose="020F0502020204030204" pitchFamily="34" charset="0"/>
              <a:ea typeface="標楷體" panose="03000509000000000000" pitchFamily="65" charset="-120"/>
              <a:cs typeface="Calibri" panose="020F0502020204030204" pitchFamily="34" charset="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1</a:t>
            </a:fld>
            <a:endParaRPr lang="en-US" altLang="zh-TW"/>
          </a:p>
        </p:txBody>
      </p:sp>
    </p:spTree>
    <p:extLst>
      <p:ext uri="{BB962C8B-B14F-4D97-AF65-F5344CB8AC3E}">
        <p14:creationId xmlns:p14="http://schemas.microsoft.com/office/powerpoint/2010/main" val="173594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7848872" cy="1143000"/>
          </a:xfrm>
        </p:spPr>
        <p:txBody>
          <a:bodyPr/>
          <a:lstStyle/>
          <a:p>
            <a:pPr algn="l"/>
            <a:r>
              <a:rPr lang="en-US" altLang="zh-TW" sz="3600" b="1" dirty="0" smtClean="0">
                <a:solidFill>
                  <a:schemeClr val="accent5">
                    <a:lumMod val="50000"/>
                  </a:schemeClr>
                </a:solidFill>
                <a:ea typeface="標楷體" pitchFamily="65" charset="-120"/>
              </a:rPr>
              <a:t>1Q~3Q </a:t>
            </a:r>
            <a:r>
              <a:rPr lang="en-US" altLang="zh-TW" sz="3600" b="1" dirty="0" smtClean="0">
                <a:solidFill>
                  <a:schemeClr val="accent5">
                    <a:lumMod val="50000"/>
                  </a:schemeClr>
                </a:solidFill>
                <a:ea typeface="標楷體" pitchFamily="65" charset="-120"/>
              </a:rPr>
              <a:t>2020 </a:t>
            </a:r>
            <a:r>
              <a:rPr lang="en-US" altLang="zh-TW" sz="3600" b="1" dirty="0" smtClean="0">
                <a:solidFill>
                  <a:schemeClr val="accent5">
                    <a:lumMod val="50000"/>
                  </a:schemeClr>
                </a:solidFill>
                <a:ea typeface="標楷體" pitchFamily="65" charset="-120"/>
              </a:rPr>
              <a:t>Income Statement</a:t>
            </a:r>
            <a:endParaRPr lang="zh-TW" altLang="en-US" sz="3600" b="1" dirty="0">
              <a:solidFill>
                <a:schemeClr val="accent5">
                  <a:lumMod val="50000"/>
                </a:schemeClr>
              </a:solidFill>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2</a:t>
            </a:fld>
            <a:endParaRPr lang="en-US" altLang="zh-TW"/>
          </a:p>
        </p:txBody>
      </p:sp>
      <p:sp>
        <p:nvSpPr>
          <p:cNvPr id="12" name="文字方塊 11"/>
          <p:cNvSpPr txBox="1"/>
          <p:nvPr/>
        </p:nvSpPr>
        <p:spPr>
          <a:xfrm>
            <a:off x="6084168" y="1473633"/>
            <a:ext cx="2091537" cy="276999"/>
          </a:xfrm>
          <a:prstGeom prst="rect">
            <a:avLst/>
          </a:prstGeom>
          <a:noFill/>
        </p:spPr>
        <p:txBody>
          <a:bodyPr wrap="square" rtlCol="0">
            <a:spAutoFit/>
          </a:bodyPr>
          <a:lstStyle/>
          <a:p>
            <a:r>
              <a:rPr lang="en-US" altLang="zh-TW" sz="1200" b="0" i="0" dirty="0" smtClean="0">
                <a:solidFill>
                  <a:schemeClr val="bg2">
                    <a:lumMod val="10000"/>
                  </a:schemeClr>
                </a:solidFill>
                <a:latin typeface="+mj-lt"/>
                <a:ea typeface="標楷體" pitchFamily="65" charset="-120"/>
              </a:rPr>
              <a:t>Amount</a:t>
            </a:r>
            <a:r>
              <a:rPr lang="zh-TW" altLang="en-US" sz="1200" b="0" i="0" dirty="0" smtClean="0">
                <a:solidFill>
                  <a:schemeClr val="bg2">
                    <a:lumMod val="10000"/>
                  </a:schemeClr>
                </a:solidFill>
                <a:latin typeface="+mj-lt"/>
                <a:ea typeface="標楷體" pitchFamily="65" charset="-120"/>
              </a:rPr>
              <a:t>：</a:t>
            </a:r>
            <a:r>
              <a:rPr lang="en-US" altLang="zh-TW" sz="1200" b="0" i="0" dirty="0" smtClean="0">
                <a:solidFill>
                  <a:schemeClr val="bg2">
                    <a:lumMod val="10000"/>
                  </a:schemeClr>
                </a:solidFill>
                <a:latin typeface="+mj-lt"/>
                <a:ea typeface="標楷體" pitchFamily="65" charset="-120"/>
              </a:rPr>
              <a:t>NT$ Thousand</a:t>
            </a:r>
          </a:p>
        </p:txBody>
      </p:sp>
      <p:sp>
        <p:nvSpPr>
          <p:cNvPr id="13" name="文字方塊 12"/>
          <p:cNvSpPr txBox="1"/>
          <p:nvPr/>
        </p:nvSpPr>
        <p:spPr>
          <a:xfrm>
            <a:off x="467544" y="5960313"/>
            <a:ext cx="6408712" cy="276999"/>
          </a:xfrm>
          <a:prstGeom prst="rect">
            <a:avLst/>
          </a:prstGeom>
          <a:noFill/>
        </p:spPr>
        <p:txBody>
          <a:bodyPr wrap="square" rtlCol="0">
            <a:spAutoFit/>
          </a:bodyPr>
          <a:lstStyle/>
          <a:p>
            <a:pPr algn="l"/>
            <a:r>
              <a:rPr lang="zh-TW" altLang="en-US" sz="1200" i="0" dirty="0" smtClean="0">
                <a:solidFill>
                  <a:srgbClr val="002060"/>
                </a:solidFill>
                <a:latin typeface="Calibri" panose="020F0502020204030204" pitchFamily="34" charset="0"/>
                <a:ea typeface="標楷體" pitchFamily="65" charset="-120"/>
              </a:rPr>
              <a:t>* </a:t>
            </a:r>
            <a:r>
              <a:rPr lang="en-US" altLang="zh-TW" sz="1200" i="0" dirty="0" smtClean="0">
                <a:solidFill>
                  <a:srgbClr val="002060"/>
                </a:solidFill>
                <a:latin typeface="Calibri" panose="020F0502020204030204" pitchFamily="34" charset="0"/>
                <a:ea typeface="標楷體" pitchFamily="65" charset="-120"/>
              </a:rPr>
              <a:t>EPS </a:t>
            </a:r>
            <a:r>
              <a:rPr lang="en-US" altLang="zh-TW" sz="1200" i="0" dirty="0">
                <a:solidFill>
                  <a:srgbClr val="002060"/>
                </a:solidFill>
                <a:latin typeface="Calibri" panose="020F0502020204030204" pitchFamily="34" charset="0"/>
                <a:ea typeface="標楷體" pitchFamily="65" charset="-120"/>
              </a:rPr>
              <a:t>was calculated based on total weighted-averaged outstanding shares (</a:t>
            </a:r>
            <a:r>
              <a:rPr lang="en-US" altLang="zh-TW" sz="1200" i="0" dirty="0" smtClean="0">
                <a:solidFill>
                  <a:srgbClr val="002060"/>
                </a:solidFill>
                <a:latin typeface="Calibri" panose="020F0502020204030204" pitchFamily="34" charset="0"/>
                <a:ea typeface="標楷體" pitchFamily="65" charset="-120"/>
              </a:rPr>
              <a:t>127,055 k </a:t>
            </a:r>
            <a:r>
              <a:rPr lang="en-US" altLang="zh-TW" sz="1200" i="0" dirty="0">
                <a:solidFill>
                  <a:srgbClr val="002060"/>
                </a:solidFill>
                <a:latin typeface="Calibri" panose="020F0502020204030204" pitchFamily="34" charset="0"/>
                <a:ea typeface="標楷體" pitchFamily="65" charset="-120"/>
              </a:rPr>
              <a:t>shares) </a:t>
            </a:r>
            <a:endParaRPr lang="zh-TW" altLang="en-US" sz="1200" i="0" dirty="0">
              <a:solidFill>
                <a:srgbClr val="002060"/>
              </a:solidFill>
              <a:latin typeface="Calibri" panose="020F0502020204030204" pitchFamily="34" charset="0"/>
              <a:ea typeface="標楷體" pitchFamily="65"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2270659483"/>
              </p:ext>
            </p:extLst>
          </p:nvPr>
        </p:nvGraphicFramePr>
        <p:xfrm>
          <a:off x="531076" y="1823197"/>
          <a:ext cx="7546123" cy="3890490"/>
        </p:xfrm>
        <a:graphic>
          <a:graphicData uri="http://schemas.openxmlformats.org/drawingml/2006/table">
            <a:tbl>
              <a:tblPr/>
              <a:tblGrid>
                <a:gridCol w="2172429"/>
                <a:gridCol w="1293961"/>
                <a:gridCol w="819112"/>
                <a:gridCol w="158282"/>
                <a:gridCol w="1293961"/>
                <a:gridCol w="819112"/>
                <a:gridCol w="158282"/>
                <a:gridCol w="830984"/>
              </a:tblGrid>
              <a:tr h="383805">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1Q~3Q</a:t>
                      </a:r>
                      <a:r>
                        <a:rPr lang="en-US" altLang="zh-TW" sz="1400" b="1" i="0" u="none" strike="noStrike" baseline="0" dirty="0" smtClean="0">
                          <a:solidFill>
                            <a:schemeClr val="bg1"/>
                          </a:solidFill>
                          <a:effectLst/>
                          <a:latin typeface="Calibri" panose="020F0502020204030204" pitchFamily="34" charset="0"/>
                          <a:ea typeface="標楷體" panose="03000509000000000000" pitchFamily="65" charset="-120"/>
                        </a:rPr>
                        <a:t> </a:t>
                      </a: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a:t>
                      </a:r>
                      <a:endParaRPr lang="zh-TW" alt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1Q~3Q</a:t>
                      </a:r>
                      <a:r>
                        <a:rPr lang="en-US" altLang="zh-TW" sz="1400" b="1" i="0" u="none" strike="noStrike" baseline="0" dirty="0" smtClean="0">
                          <a:solidFill>
                            <a:schemeClr val="bg1"/>
                          </a:solidFill>
                          <a:effectLst/>
                          <a:latin typeface="Calibri" panose="020F0502020204030204" pitchFamily="34" charset="0"/>
                          <a:ea typeface="標楷體" panose="03000509000000000000" pitchFamily="65" charset="-120"/>
                        </a:rPr>
                        <a:t> </a:t>
                      </a: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2019</a:t>
                      </a:r>
                      <a:endParaRPr lang="zh-TW" alt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ctr"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sz="1400" b="1" i="0" u="none" strike="noStrike" dirty="0" smtClean="0">
                          <a:solidFill>
                            <a:schemeClr val="bg1"/>
                          </a:solidFill>
                          <a:effectLst/>
                          <a:latin typeface="Calibri" panose="020F0502020204030204" pitchFamily="34" charset="0"/>
                          <a:ea typeface="標楷體" panose="03000509000000000000" pitchFamily="65" charset="-120"/>
                        </a:rPr>
                        <a:t>Growth</a:t>
                      </a:r>
                      <a:endParaRPr lang="en-US"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Net</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Revenue</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2,492,550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3,322,644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fontAlgn="ctr"/>
                      <a:r>
                        <a:rPr lang="en-US" altLang="zh-TW" sz="1400" b="1" i="0" u="none" strike="noStrike" dirty="0">
                          <a:solidFill>
                            <a:srgbClr val="000000"/>
                          </a:solidFill>
                          <a:effectLst/>
                          <a:latin typeface="Calibri" panose="020F0502020204030204" pitchFamily="34" charset="0"/>
                          <a:ea typeface="標楷體" panose="03000509000000000000" pitchFamily="65" charset="-120"/>
                        </a:rPr>
                        <a:t>100%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-25%</a:t>
                      </a:r>
                      <a:endParaRPr lang="en-US" altLang="zh-TW" sz="1400" b="1"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noFill/>
                  </a:tcPr>
                </a:tc>
              </a:tr>
              <a:tr h="383805">
                <a:tc>
                  <a:txBody>
                    <a:bodyPr/>
                    <a:lstStyle/>
                    <a:p>
                      <a:pPr algn="l"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Cost</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of Revenue</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(2,147,795)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86%)</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2,847,025)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85%)</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-25%</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Gross</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Profit</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344,755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475,619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-28%</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383805">
                <a:tc>
                  <a:txBody>
                    <a:bodyPr/>
                    <a:lstStyle/>
                    <a:p>
                      <a:pPr algn="l"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Operating</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Expenses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(225,438)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(9%)</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264,746)</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(8%)</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15%</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Income</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from Operations</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119,317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5%</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210,873</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3">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-43%</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accent3">
                        <a:lumMod val="20000"/>
                        <a:lumOff val="80000"/>
                      </a:schemeClr>
                    </a:solidFill>
                  </a:tcPr>
                </a:tc>
              </a:tr>
              <a:tr h="383805">
                <a:tc>
                  <a:txBody>
                    <a:bodyPr/>
                    <a:lstStyle/>
                    <a:p>
                      <a:pPr algn="l"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Non-Operating Income &amp; Expense</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71,620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3</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77,402 </a:t>
                      </a:r>
                      <a:endParaRPr lang="en-US" altLang="zh-TW"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0" i="0" u="none" strike="noStrike" dirty="0">
                          <a:solidFill>
                            <a:srgbClr val="000000"/>
                          </a:solidFill>
                          <a:effectLst/>
                          <a:latin typeface="Calibri" panose="020F0502020204030204" pitchFamily="34" charset="0"/>
                          <a:ea typeface="標楷體" panose="03000509000000000000" pitchFamily="65" charset="-120"/>
                        </a:rPr>
                        <a:t>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0" i="0" u="none" strike="noStrike" dirty="0" smtClean="0">
                          <a:solidFill>
                            <a:srgbClr val="000000"/>
                          </a:solidFill>
                          <a:effectLst/>
                          <a:latin typeface="Calibri"/>
                        </a:rPr>
                        <a:t>-7%</a:t>
                      </a:r>
                      <a:endParaRPr lang="en-US" altLang="zh-TW" sz="1400" b="0" i="0" u="none" strike="noStrike" dirty="0">
                        <a:solidFill>
                          <a:srgbClr val="000000"/>
                        </a:solidFill>
                        <a:effectLst/>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Profit</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before Income Tax</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190,937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8%</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288,275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9%</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a:rPr>
                        <a:t>-34%</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Net</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Income</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149,545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zh-TW" altLang="en-US" sz="1400" b="1" i="0" u="none" strike="noStrike" dirty="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198,872 </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6%</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r>
                        <a:rPr lang="en-US" altLang="zh-TW" sz="1400" b="1" i="0" u="none" strike="noStrike" dirty="0" smtClean="0">
                          <a:solidFill>
                            <a:srgbClr val="000000"/>
                          </a:solidFill>
                          <a:effectLst/>
                          <a:latin typeface="Calibri"/>
                        </a:rPr>
                        <a:t>-25%</a:t>
                      </a:r>
                      <a:endParaRPr lang="en-US" altLang="zh-TW" sz="1400" b="1"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6">
                        <a:lumMod val="20000"/>
                        <a:lumOff val="80000"/>
                      </a:schemeClr>
                    </a:solidFill>
                  </a:tcPr>
                </a:tc>
              </a:tr>
              <a:tr h="383805">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EPS(NT$) - Basic</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a:t>
                      </a: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1.18</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1.57</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r" fontAlgn="ct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c>
                  <a:txBody>
                    <a:bodyPr/>
                    <a:lstStyle/>
                    <a:p>
                      <a:pPr algn="l" fontAlgn="ctr"/>
                      <a:endParaRPr lang="zh-TW" altLang="en-US" sz="1400" b="1"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-0.39</a:t>
                      </a:r>
                      <a:endParaRPr lang="en-US" altLang="zh-TW"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25400" cap="flat" cmpd="dbl" algn="ctr">
                      <a:solidFill>
                        <a:srgbClr val="000000"/>
                      </a:solidFill>
                      <a:prstDash val="solid"/>
                      <a:round/>
                      <a:headEnd type="none" w="med" len="med"/>
                      <a:tailEnd type="none" w="med" len="med"/>
                    </a:lnT>
                    <a:lnB>
                      <a:noFill/>
                    </a:lnB>
                    <a:noFill/>
                  </a:tcPr>
                </a:tc>
              </a:tr>
            </a:tbl>
          </a:graphicData>
        </a:graphic>
      </p:graphicFrame>
      <p:sp>
        <p:nvSpPr>
          <p:cNvPr id="7" name="矩形 6"/>
          <p:cNvSpPr/>
          <p:nvPr/>
        </p:nvSpPr>
        <p:spPr bwMode="auto">
          <a:xfrm>
            <a:off x="2603500" y="1689100"/>
            <a:ext cx="2298700" cy="4076700"/>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4108077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810296073"/>
              </p:ext>
            </p:extLst>
          </p:nvPr>
        </p:nvGraphicFramePr>
        <p:xfrm>
          <a:off x="395536" y="1512094"/>
          <a:ext cx="7669962" cy="4202906"/>
        </p:xfrm>
        <a:graphic>
          <a:graphicData uri="http://schemas.openxmlformats.org/drawingml/2006/table">
            <a:tbl>
              <a:tblPr/>
              <a:tblGrid>
                <a:gridCol w="2520000"/>
                <a:gridCol w="132654"/>
                <a:gridCol w="936000"/>
                <a:gridCol w="648000"/>
                <a:gridCol w="132654"/>
                <a:gridCol w="936000"/>
                <a:gridCol w="648000"/>
                <a:gridCol w="132654"/>
                <a:gridCol w="936000"/>
                <a:gridCol w="648000"/>
              </a:tblGrid>
              <a:tr h="397806">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2020.9.30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2019.12.31</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gridSpan="2">
                  <a:txBody>
                    <a:bodyPr/>
                    <a:lstStyle/>
                    <a:p>
                      <a:pPr algn="ctr" fontAlgn="ctr"/>
                      <a:r>
                        <a:rPr lang="en-US" altLang="zh-TW" sz="1400" b="1" i="0" u="none" strike="noStrike" dirty="0" smtClean="0">
                          <a:solidFill>
                            <a:schemeClr val="bg1"/>
                          </a:solidFill>
                          <a:effectLst/>
                          <a:latin typeface="Calibri" panose="020F0502020204030204" pitchFamily="34" charset="0"/>
                          <a:ea typeface="標楷體" panose="03000509000000000000" pitchFamily="65" charset="-120"/>
                        </a:rPr>
                        <a:t>2019.9.30</a:t>
                      </a:r>
                      <a:endParaRPr lang="en-US" altLang="zh-TW" sz="14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60000"/>
                        <a:lumOff val="40000"/>
                      </a:schemeClr>
                    </a:solidFill>
                  </a:tcPr>
                </a:tc>
                <a:tc hMerge="1">
                  <a:txBody>
                    <a:bodyPr/>
                    <a:lstStyle/>
                    <a:p>
                      <a:endParaRPr lang="zh-TW" altLang="en-US"/>
                    </a:p>
                  </a:txBody>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Cash &amp;</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Financial Assets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2,375,664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2,337,539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2,316,847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Accounts</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 Receivable</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582,318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533,734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12%</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717,532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Inventory</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310,767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311,531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7%</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397,252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Long</a:t>
                      </a:r>
                      <a:r>
                        <a:rPr lang="en-US" altLang="zh-TW" sz="1400" b="0" i="0" u="none" strike="noStrike" baseline="0" dirty="0" smtClean="0">
                          <a:solidFill>
                            <a:srgbClr val="000000"/>
                          </a:solidFill>
                          <a:effectLst/>
                          <a:latin typeface="Calibri" panose="020F0502020204030204" pitchFamily="34" charset="0"/>
                          <a:ea typeface="標楷體" panose="03000509000000000000" pitchFamily="65" charset="-120"/>
                        </a:rPr>
                        <a:t>-term Investments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1,456,773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28%</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646,142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15%</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677,457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Property, Plant and Equipment</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303,945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371,289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8%</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403,995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9%</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Total</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Assets</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5,217,896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4,373,182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4,695,487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r>
                        <a:rPr lang="en-US" altLang="zh-TW" sz="1400" b="1" i="0" u="none" strike="noStrike" dirty="0">
                          <a:solidFill>
                            <a:srgbClr val="000000"/>
                          </a:solidFill>
                          <a:effectLst/>
                          <a:latin typeface="Calibri" panose="020F0502020204030204" pitchFamily="34" charset="0"/>
                        </a:rPr>
                        <a:t>100%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Current Liabilities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1,764,598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34%</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920,458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1,204,543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26%</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80510">
                <a:tc>
                  <a:txBody>
                    <a:bodyPr/>
                    <a:lstStyle/>
                    <a:p>
                      <a:pPr algn="l" fontAlgn="ctr"/>
                      <a:r>
                        <a:rPr lang="zh-TW" altLang="en-US" sz="1400" b="0" i="0" u="none" strike="noStrike" dirty="0" smtClean="0">
                          <a:solidFill>
                            <a:srgbClr val="000000"/>
                          </a:solidFill>
                          <a:effectLst/>
                          <a:latin typeface="Calibri" panose="020F0502020204030204" pitchFamily="34" charset="0"/>
                          <a:ea typeface="標楷體" panose="03000509000000000000" pitchFamily="65" charset="-120"/>
                        </a:rPr>
                        <a:t>     </a:t>
                      </a:r>
                      <a:r>
                        <a:rPr lang="en-US" altLang="zh-TW" sz="1400" b="0" i="0" u="none" strike="noStrike" dirty="0" smtClean="0">
                          <a:solidFill>
                            <a:srgbClr val="000000"/>
                          </a:solidFill>
                          <a:effectLst/>
                          <a:latin typeface="Calibri" panose="020F0502020204030204" pitchFamily="34" charset="0"/>
                          <a:ea typeface="標楷體" panose="03000509000000000000" pitchFamily="65" charset="-120"/>
                        </a:rPr>
                        <a:t>Non-current Liabilities</a:t>
                      </a:r>
                      <a:endParaRPr lang="zh-TW" altLang="en-US" sz="14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86,919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155,141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a:solidFill>
                            <a:srgbClr val="000000"/>
                          </a:solidFill>
                          <a:effectLst/>
                          <a:latin typeface="Calibri" panose="020F0502020204030204" pitchFamily="34" charset="0"/>
                        </a:rPr>
                        <a:t>4</a:t>
                      </a:r>
                      <a:r>
                        <a:rPr lang="en-US" altLang="zh-TW" sz="1400" b="0" i="0" u="none" strike="noStrike" dirty="0" smtClean="0">
                          <a:solidFill>
                            <a:srgbClr val="000000"/>
                          </a:solidFill>
                          <a:effectLst/>
                          <a:latin typeface="Calibri" panose="020F0502020204030204" pitchFamily="34" charset="0"/>
                        </a:rPr>
                        <a:t>%</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167,875 </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r" fontAlgn="ctr"/>
                      <a:r>
                        <a:rPr lang="en-US" altLang="zh-TW" sz="1400" b="0" i="0" u="none" strike="noStrike" dirty="0" smtClean="0">
                          <a:solidFill>
                            <a:srgbClr val="000000"/>
                          </a:solidFill>
                          <a:effectLst/>
                          <a:latin typeface="Calibri" panose="020F0502020204030204" pitchFamily="34" charset="0"/>
                        </a:rPr>
                        <a:t>3%</a:t>
                      </a:r>
                      <a:endParaRPr lang="en-US" altLang="zh-TW"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r>
              <a:tr h="380510">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Total</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Liabilities</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1,851,517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1,075,599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25%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1,372,418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29%</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r>
              <a:tr h="380510">
                <a:tc>
                  <a:txBody>
                    <a:bodyPr/>
                    <a:lstStyle/>
                    <a:p>
                      <a:pPr algn="l" fontAlgn="ctr"/>
                      <a:r>
                        <a:rPr lang="en-US" altLang="zh-TW" sz="1400" b="1" i="0" u="none" strike="noStrike" dirty="0" smtClean="0">
                          <a:solidFill>
                            <a:srgbClr val="000000"/>
                          </a:solidFill>
                          <a:effectLst/>
                          <a:latin typeface="Calibri" panose="020F0502020204030204" pitchFamily="34" charset="0"/>
                          <a:ea typeface="標楷體" panose="03000509000000000000" pitchFamily="65" charset="-120"/>
                        </a:rPr>
                        <a:t>Total</a:t>
                      </a:r>
                      <a:r>
                        <a:rPr lang="en-US" altLang="zh-TW" sz="1400" b="1" i="0" u="none" strike="noStrike" baseline="0" dirty="0" smtClean="0">
                          <a:solidFill>
                            <a:srgbClr val="000000"/>
                          </a:solidFill>
                          <a:effectLst/>
                          <a:latin typeface="Calibri" panose="020F0502020204030204" pitchFamily="34" charset="0"/>
                          <a:ea typeface="標楷體" panose="03000509000000000000" pitchFamily="65" charset="-120"/>
                        </a:rPr>
                        <a:t> Equity</a:t>
                      </a:r>
                      <a:endParaRPr lang="zh-TW" altLang="en-US" sz="14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3,366,379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65%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3,297,583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75%</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l" fontAlgn="ctr"/>
                      <a:endParaRPr lang="zh-TW" alt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3,323,069 </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c>
                  <a:txBody>
                    <a:bodyPr/>
                    <a:lstStyle/>
                    <a:p>
                      <a:pPr algn="r" fontAlgn="ctr"/>
                      <a:r>
                        <a:rPr lang="en-US" altLang="zh-TW" sz="1400" b="1" i="0" u="none" strike="noStrike" dirty="0" smtClean="0">
                          <a:solidFill>
                            <a:srgbClr val="000000"/>
                          </a:solidFill>
                          <a:effectLst/>
                          <a:latin typeface="Calibri" panose="020F0502020204030204" pitchFamily="34" charset="0"/>
                        </a:rPr>
                        <a:t>71%</a:t>
                      </a:r>
                      <a:endParaRPr lang="en-US" altLang="zh-TW" sz="14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chemeClr val="accent1">
                        <a:lumMod val="20000"/>
                        <a:lumOff val="80000"/>
                      </a:schemeClr>
                    </a:solidFill>
                  </a:tcPr>
                </a:tc>
              </a:tr>
            </a:tbl>
          </a:graphicData>
        </a:graphic>
      </p:graphicFrame>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3</a:t>
            </a:fld>
            <a:endParaRPr lang="en-US" altLang="zh-TW"/>
          </a:p>
        </p:txBody>
      </p:sp>
      <p:sp>
        <p:nvSpPr>
          <p:cNvPr id="7"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en-US" altLang="zh-TW" sz="3600" i="0" dirty="0" smtClean="0">
                <a:solidFill>
                  <a:schemeClr val="accent5">
                    <a:lumMod val="50000"/>
                  </a:schemeClr>
                </a:solidFill>
                <a:ea typeface="標楷體" pitchFamily="65" charset="-120"/>
              </a:rPr>
              <a:t>Balance Sheet</a:t>
            </a:r>
            <a:endParaRPr lang="zh-TW" altLang="en-US" sz="3600" i="0" kern="0" dirty="0">
              <a:solidFill>
                <a:schemeClr val="accent5">
                  <a:lumMod val="50000"/>
                </a:schemeClr>
              </a:solidFill>
              <a:ea typeface="標楷體" pitchFamily="65" charset="-120"/>
            </a:endParaRPr>
          </a:p>
        </p:txBody>
      </p:sp>
      <p:sp>
        <p:nvSpPr>
          <p:cNvPr id="8" name="矩形 7"/>
          <p:cNvSpPr/>
          <p:nvPr/>
        </p:nvSpPr>
        <p:spPr bwMode="auto">
          <a:xfrm>
            <a:off x="2971800" y="1422399"/>
            <a:ext cx="1752600" cy="4406901"/>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
        <p:nvSpPr>
          <p:cNvPr id="9" name="文字方塊 8"/>
          <p:cNvSpPr txBox="1"/>
          <p:nvPr/>
        </p:nvSpPr>
        <p:spPr>
          <a:xfrm>
            <a:off x="6012160" y="1063769"/>
            <a:ext cx="2091537" cy="276999"/>
          </a:xfrm>
          <a:prstGeom prst="rect">
            <a:avLst/>
          </a:prstGeom>
          <a:noFill/>
        </p:spPr>
        <p:txBody>
          <a:bodyPr wrap="square" rtlCol="0">
            <a:spAutoFit/>
          </a:bodyPr>
          <a:lstStyle/>
          <a:p>
            <a:r>
              <a:rPr lang="en-US" altLang="zh-TW" sz="1200" b="0" i="0" dirty="0" smtClean="0">
                <a:solidFill>
                  <a:schemeClr val="bg2">
                    <a:lumMod val="10000"/>
                  </a:schemeClr>
                </a:solidFill>
                <a:latin typeface="+mj-lt"/>
                <a:ea typeface="標楷體" pitchFamily="65" charset="-120"/>
              </a:rPr>
              <a:t>Amount</a:t>
            </a:r>
            <a:r>
              <a:rPr lang="zh-TW" altLang="en-US" sz="1200" b="0" i="0" dirty="0" smtClean="0">
                <a:solidFill>
                  <a:schemeClr val="bg2">
                    <a:lumMod val="10000"/>
                  </a:schemeClr>
                </a:solidFill>
                <a:latin typeface="+mj-lt"/>
                <a:ea typeface="標楷體" pitchFamily="65" charset="-120"/>
              </a:rPr>
              <a:t>：</a:t>
            </a:r>
            <a:r>
              <a:rPr lang="en-US" altLang="zh-TW" sz="1200" b="0" i="0" dirty="0" smtClean="0">
                <a:solidFill>
                  <a:schemeClr val="bg2">
                    <a:lumMod val="10000"/>
                  </a:schemeClr>
                </a:solidFill>
                <a:latin typeface="+mj-lt"/>
                <a:ea typeface="標楷體" pitchFamily="65" charset="-120"/>
              </a:rPr>
              <a:t>NT$ Thousand</a:t>
            </a:r>
          </a:p>
        </p:txBody>
      </p:sp>
    </p:spTree>
    <p:extLst>
      <p:ext uri="{BB962C8B-B14F-4D97-AF65-F5344CB8AC3E}">
        <p14:creationId xmlns:p14="http://schemas.microsoft.com/office/powerpoint/2010/main" val="2987418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409CBC62-A113-4A55-BE6A-7E53D50F8E45}" type="slidenum">
              <a:rPr lang="en-US" altLang="zh-TW" smtClean="0"/>
              <a:pPr>
                <a:defRPr/>
              </a:pPr>
              <a:t>4</a:t>
            </a:fld>
            <a:endParaRPr lang="en-US" altLang="zh-TW"/>
          </a:p>
        </p:txBody>
      </p:sp>
      <p:sp>
        <p:nvSpPr>
          <p:cNvPr id="6" name="標題 1"/>
          <p:cNvSpPr txBox="1">
            <a:spLocks/>
          </p:cNvSpPr>
          <p:nvPr/>
        </p:nvSpPr>
        <p:spPr bwMode="auto">
          <a:xfrm>
            <a:off x="467544" y="188640"/>
            <a:ext cx="78488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新細明體" pitchFamily="18" charset="-120"/>
              </a:defRPr>
            </a:lvl2pPr>
            <a:lvl3pPr algn="ctr" rtl="0" eaLnBrk="1" fontAlgn="base" hangingPunct="1">
              <a:spcBef>
                <a:spcPct val="0"/>
              </a:spcBef>
              <a:spcAft>
                <a:spcPct val="0"/>
              </a:spcAft>
              <a:defRPr kumimoji="1" sz="4400">
                <a:solidFill>
                  <a:schemeClr val="tx2"/>
                </a:solidFill>
                <a:latin typeface="Arial" charset="0"/>
                <a:ea typeface="新細明體" pitchFamily="18" charset="-120"/>
              </a:defRPr>
            </a:lvl3pPr>
            <a:lvl4pPr algn="ctr" rtl="0" eaLnBrk="1" fontAlgn="base" hangingPunct="1">
              <a:spcBef>
                <a:spcPct val="0"/>
              </a:spcBef>
              <a:spcAft>
                <a:spcPct val="0"/>
              </a:spcAft>
              <a:defRPr kumimoji="1" sz="4400">
                <a:solidFill>
                  <a:schemeClr val="tx2"/>
                </a:solidFill>
                <a:latin typeface="Arial" charset="0"/>
                <a:ea typeface="新細明體" pitchFamily="18" charset="-120"/>
              </a:defRPr>
            </a:lvl4pPr>
            <a:lvl5pPr algn="ctr" rtl="0" eaLnBrk="1" fontAlgn="base" hangingPunct="1">
              <a:spcBef>
                <a:spcPct val="0"/>
              </a:spcBef>
              <a:spcAft>
                <a:spcPct val="0"/>
              </a:spcAft>
              <a:defRPr kumimoji="1" sz="4400">
                <a:solidFill>
                  <a:schemeClr val="tx2"/>
                </a:solidFill>
                <a:latin typeface="Arial"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charset="0"/>
                <a:ea typeface="新細明體" pitchFamily="18" charset="-120"/>
              </a:defRPr>
            </a:lvl9pPr>
          </a:lstStyle>
          <a:p>
            <a:pPr algn="l"/>
            <a:r>
              <a:rPr lang="en-US" altLang="zh-TW" sz="3600" b="1" i="0" kern="0" dirty="0" smtClean="0">
                <a:solidFill>
                  <a:schemeClr val="accent5">
                    <a:lumMod val="50000"/>
                  </a:schemeClr>
                </a:solidFill>
                <a:ea typeface="標楷體" pitchFamily="65" charset="-120"/>
              </a:rPr>
              <a:t>Key Financial Indices</a:t>
            </a:r>
            <a:endParaRPr lang="zh-TW" altLang="en-US" sz="3600" b="1" i="0" kern="0" dirty="0">
              <a:solidFill>
                <a:schemeClr val="accent5">
                  <a:lumMod val="50000"/>
                </a:schemeClr>
              </a:solidFill>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612945676"/>
              </p:ext>
            </p:extLst>
          </p:nvPr>
        </p:nvGraphicFramePr>
        <p:xfrm>
          <a:off x="675577" y="1936312"/>
          <a:ext cx="7502219" cy="2866024"/>
        </p:xfrm>
        <a:graphic>
          <a:graphicData uri="http://schemas.openxmlformats.org/drawingml/2006/table">
            <a:tbl>
              <a:tblPr/>
              <a:tblGrid>
                <a:gridCol w="2448000"/>
                <a:gridCol w="230219"/>
                <a:gridCol w="1440000"/>
                <a:gridCol w="252000"/>
                <a:gridCol w="1440000"/>
                <a:gridCol w="252000"/>
                <a:gridCol w="1440000"/>
              </a:tblGrid>
              <a:tr h="409432">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2020.9.30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2019.12.31</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c>
                  <a:txBody>
                    <a:bodyPr/>
                    <a:lstStyle/>
                    <a:p>
                      <a:pPr algn="ctr" fontAlgn="ct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chemeClr val="bg1"/>
                          </a:solidFill>
                          <a:effectLst/>
                          <a:latin typeface="Calibri" panose="020F0502020204030204" pitchFamily="34" charset="0"/>
                          <a:ea typeface="標楷體" panose="03000509000000000000" pitchFamily="65" charset="-120"/>
                        </a:rPr>
                        <a:t>2019.9.30</a:t>
                      </a:r>
                      <a:endParaRPr lang="en-US" altLang="zh-TW" sz="1600" b="1" i="0" u="none" strike="noStrike" dirty="0">
                        <a:solidFill>
                          <a:schemeClr val="bg1"/>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cell3D prstMaterial="dkEdge">
                      <a:bevel/>
                      <a:lightRig rig="flood" dir="t"/>
                    </a:cell3D>
                    <a:solidFill>
                      <a:schemeClr val="accent4">
                        <a:lumMod val="75000"/>
                      </a:schemeClr>
                    </a:solidFill>
                  </a:tcPr>
                </a:tc>
              </a:tr>
              <a:tr h="409432">
                <a:tc>
                  <a:txBody>
                    <a:bodyPr/>
                    <a:lstStyle/>
                    <a:p>
                      <a:pPr algn="l" fontAlgn="ctr"/>
                      <a:r>
                        <a:rPr lang="en-US" altLang="zh-TW" sz="1600" b="0" i="0" u="none" strike="noStrike" dirty="0" smtClean="0">
                          <a:solidFill>
                            <a:srgbClr val="000000"/>
                          </a:solidFill>
                          <a:effectLst/>
                          <a:latin typeface="Calibri" panose="020F0502020204030204" pitchFamily="34" charset="0"/>
                          <a:ea typeface="標楷體" panose="03000509000000000000" pitchFamily="65" charset="-120"/>
                        </a:rPr>
                        <a:t>AR Turnover (Day</a:t>
                      </a:r>
                      <a:r>
                        <a:rPr lang="en-US" altLang="zh-TW" sz="1600" b="0" i="0" u="none" strike="noStrike" baseline="0" dirty="0" smtClean="0">
                          <a:solidFill>
                            <a:srgbClr val="000000"/>
                          </a:solidFill>
                          <a:effectLst/>
                          <a:latin typeface="Calibri" panose="020F0502020204030204" pitchFamily="34" charset="0"/>
                          <a:ea typeface="標楷體" panose="03000509000000000000" pitchFamily="65" charset="-120"/>
                        </a:rPr>
                        <a:t>s)</a:t>
                      </a: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61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51 </a:t>
                      </a:r>
                      <a:endParaRPr lang="en-US" altLang="zh-TW"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56 </a:t>
                      </a:r>
                      <a:endParaRPr lang="en-US" altLang="zh-TW" sz="1600" b="0" i="0" u="none" strike="noStrike" dirty="0">
                        <a:solidFill>
                          <a:srgbClr val="000000"/>
                        </a:solidFill>
                        <a:effectLst/>
                        <a:latin typeface="Calibri"/>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chemeClr val="accent6">
                        <a:lumMod val="20000"/>
                        <a:lumOff val="80000"/>
                      </a:schemeClr>
                    </a:solidFill>
                  </a:tcPr>
                </a:tc>
              </a:tr>
              <a:tr h="409432">
                <a:tc>
                  <a:txBody>
                    <a:bodyPr/>
                    <a:lstStyle/>
                    <a:p>
                      <a:pPr algn="l" fontAlgn="ctr"/>
                      <a:r>
                        <a:rPr lang="en-US" altLang="zh-TW" sz="1600" b="0" i="0" u="none" strike="noStrike" dirty="0" smtClean="0">
                          <a:solidFill>
                            <a:srgbClr val="000000"/>
                          </a:solidFill>
                          <a:effectLst/>
                          <a:latin typeface="Calibri" panose="020F0502020204030204" pitchFamily="34" charset="0"/>
                          <a:ea typeface="標楷體" panose="03000509000000000000" pitchFamily="65" charset="-120"/>
                        </a:rPr>
                        <a:t>Inventory Turnover (Day</a:t>
                      </a:r>
                      <a:r>
                        <a:rPr lang="en-US" altLang="zh-TW" sz="1600" b="0" i="0" u="none" strike="noStrike" baseline="0" dirty="0" smtClean="0">
                          <a:solidFill>
                            <a:srgbClr val="000000"/>
                          </a:solidFill>
                          <a:effectLst/>
                          <a:latin typeface="Calibri" panose="020F0502020204030204" pitchFamily="34" charset="0"/>
                          <a:ea typeface="標楷體" panose="03000509000000000000" pitchFamily="65" charset="-120"/>
                        </a:rPr>
                        <a:t>s)</a:t>
                      </a: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40</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41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43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en-US" altLang="zh-TW" sz="1600" b="0" i="0" u="none" strike="noStrike" dirty="0" smtClean="0">
                          <a:solidFill>
                            <a:srgbClr val="000000"/>
                          </a:solidFill>
                          <a:effectLst/>
                          <a:latin typeface="Calibri" panose="020F0502020204030204" pitchFamily="34" charset="0"/>
                          <a:ea typeface="標楷體" panose="03000509000000000000" pitchFamily="65" charset="-120"/>
                        </a:rPr>
                        <a:t>AP Turnover (Day</a:t>
                      </a:r>
                      <a:r>
                        <a:rPr lang="en-US" altLang="zh-TW" sz="1600" b="0" i="0" u="none" strike="noStrike" baseline="0" dirty="0" smtClean="0">
                          <a:solidFill>
                            <a:srgbClr val="000000"/>
                          </a:solidFill>
                          <a:effectLst/>
                          <a:latin typeface="Calibri" panose="020F0502020204030204" pitchFamily="34" charset="0"/>
                          <a:ea typeface="標楷體" panose="03000509000000000000" pitchFamily="65" charset="-120"/>
                        </a:rPr>
                        <a:t>s)</a:t>
                      </a:r>
                      <a:endParaRPr lang="zh-TW" altLang="en-US" sz="1600" b="0"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80</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77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0"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0" i="0" u="none" strike="noStrike" dirty="0" smtClean="0">
                          <a:solidFill>
                            <a:srgbClr val="000000"/>
                          </a:solidFill>
                          <a:effectLst/>
                          <a:latin typeface="Calibri"/>
                        </a:rPr>
                        <a:t>83 </a:t>
                      </a:r>
                      <a:endParaRPr lang="en-US" altLang="zh-TW" sz="1600" b="0"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ctr"/>
                      <a:r>
                        <a:rPr lang="en-US" altLang="zh-TW" sz="1600" b="1" i="0" u="none" strike="noStrike" dirty="0" smtClean="0">
                          <a:solidFill>
                            <a:srgbClr val="000000"/>
                          </a:solidFill>
                          <a:effectLst/>
                          <a:latin typeface="Calibri" panose="020F0502020204030204" pitchFamily="34" charset="0"/>
                          <a:ea typeface="標楷體" panose="03000509000000000000" pitchFamily="65" charset="-120"/>
                        </a:rPr>
                        <a:t>Cash Conversion Cycle (Days)</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21</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15 </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16 </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en-US" altLang="zh-TW" sz="1600" b="1" i="0" u="none" strike="noStrike" dirty="0" smtClean="0">
                          <a:solidFill>
                            <a:srgbClr val="000000"/>
                          </a:solidFill>
                          <a:effectLst/>
                          <a:latin typeface="Calibri" panose="020F0502020204030204" pitchFamily="34" charset="0"/>
                          <a:ea typeface="標楷體" panose="03000509000000000000" pitchFamily="65" charset="-120"/>
                        </a:rPr>
                        <a:t>Current</a:t>
                      </a:r>
                      <a:r>
                        <a:rPr lang="en-US" altLang="zh-TW" sz="1600" b="1" i="0" u="none" strike="noStrike" baseline="0" dirty="0" smtClean="0">
                          <a:solidFill>
                            <a:srgbClr val="000000"/>
                          </a:solidFill>
                          <a:effectLst/>
                          <a:latin typeface="Calibri" panose="020F0502020204030204" pitchFamily="34" charset="0"/>
                          <a:ea typeface="標楷體" panose="03000509000000000000" pitchFamily="65" charset="-120"/>
                        </a:rPr>
                        <a:t> Ratio</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188%</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350%</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288%</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r h="409432">
                <a:tc>
                  <a:txBody>
                    <a:bodyPr/>
                    <a:lstStyle/>
                    <a:p>
                      <a:pPr algn="l" fontAlgn="b"/>
                      <a:r>
                        <a:rPr lang="en-US" altLang="zh-TW" sz="1600" b="1" i="0" u="none" strike="noStrike" dirty="0" smtClean="0">
                          <a:solidFill>
                            <a:srgbClr val="000000"/>
                          </a:solidFill>
                          <a:effectLst/>
                          <a:latin typeface="Calibri" panose="020F0502020204030204" pitchFamily="34" charset="0"/>
                          <a:ea typeface="標楷體" panose="03000509000000000000" pitchFamily="65" charset="-120"/>
                        </a:rPr>
                        <a:t>Debt</a:t>
                      </a:r>
                      <a:r>
                        <a:rPr lang="en-US" altLang="zh-TW" sz="1600" b="1" i="0" u="none" strike="noStrike" baseline="0" dirty="0" smtClean="0">
                          <a:solidFill>
                            <a:srgbClr val="000000"/>
                          </a:solidFill>
                          <a:effectLst/>
                          <a:latin typeface="Calibri" panose="020F0502020204030204" pitchFamily="34" charset="0"/>
                          <a:ea typeface="標楷體" panose="03000509000000000000" pitchFamily="65" charset="-120"/>
                        </a:rPr>
                        <a:t> Ratio</a:t>
                      </a:r>
                      <a:endParaRPr lang="zh-TW" altLang="en-US" sz="1600" b="1" i="0" u="none" strike="noStrike" dirty="0">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l" fontAlgn="ctr"/>
                      <a:endParaRPr lang="zh-TW" altLang="en-US" sz="1600" b="0" i="0" u="none" strike="noStrike">
                        <a:solidFill>
                          <a:srgbClr val="000000"/>
                        </a:solidFill>
                        <a:effectLst/>
                        <a:latin typeface="Calibri" panose="020F0502020204030204" pitchFamily="34" charset="0"/>
                        <a:ea typeface="標楷體" panose="03000509000000000000" pitchFamily="65" charset="-120"/>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35%</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25%</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c>
                  <a:txBody>
                    <a:bodyPr/>
                    <a:lstStyle/>
                    <a:p>
                      <a:pPr algn="ctr" fontAlgn="ctr"/>
                      <a:endParaRPr lang="zh-TW" altLang="en-US" sz="1600" b="1" i="0" u="none" strike="noStrike" dirty="0">
                        <a:solidFill>
                          <a:srgbClr val="000000"/>
                        </a:solidFill>
                        <a:effectLst/>
                        <a:latin typeface="Calibri"/>
                      </a:endParaRPr>
                    </a:p>
                  </a:txBody>
                  <a:tcPr marL="9525" marR="9525" marT="9525" marB="0" anchor="ctr">
                    <a:lnL>
                      <a:noFill/>
                    </a:lnL>
                    <a:lnR>
                      <a:noFill/>
                    </a:lnR>
                    <a:lnT>
                      <a:noFill/>
                    </a:lnT>
                    <a:lnB>
                      <a:noFill/>
                    </a:lnB>
                  </a:tcPr>
                </a:tc>
                <a:tc>
                  <a:txBody>
                    <a:bodyPr/>
                    <a:lstStyle/>
                    <a:p>
                      <a:pPr algn="ctr" fontAlgn="ctr"/>
                      <a:r>
                        <a:rPr lang="en-US" altLang="zh-TW" sz="1600" b="1" i="0" u="none" strike="noStrike" dirty="0" smtClean="0">
                          <a:solidFill>
                            <a:srgbClr val="000000"/>
                          </a:solidFill>
                          <a:effectLst/>
                          <a:latin typeface="Calibri"/>
                        </a:rPr>
                        <a:t>29%</a:t>
                      </a:r>
                      <a:endParaRPr lang="en-US" altLang="zh-TW" sz="1600" b="1" i="0" u="none" strike="noStrike" dirty="0">
                        <a:solidFill>
                          <a:srgbClr val="000000"/>
                        </a:solidFill>
                        <a:effectLst/>
                        <a:latin typeface="Calibri"/>
                      </a:endParaRPr>
                    </a:p>
                  </a:txBody>
                  <a:tcPr marL="9525" marR="9525" marT="9525" marB="0" anchor="ctr">
                    <a:lnL>
                      <a:noFill/>
                    </a:lnL>
                    <a:lnR>
                      <a:noFill/>
                    </a:lnR>
                    <a:lnT>
                      <a:noFill/>
                    </a:lnT>
                    <a:lnB>
                      <a:noFill/>
                    </a:lnB>
                    <a:solidFill>
                      <a:schemeClr val="accent6">
                        <a:lumMod val="20000"/>
                        <a:lumOff val="80000"/>
                      </a:schemeClr>
                    </a:solidFill>
                  </a:tcPr>
                </a:tc>
              </a:tr>
            </a:tbl>
          </a:graphicData>
        </a:graphic>
      </p:graphicFrame>
      <p:sp>
        <p:nvSpPr>
          <p:cNvPr id="5" name="矩形 4"/>
          <p:cNvSpPr/>
          <p:nvPr/>
        </p:nvSpPr>
        <p:spPr bwMode="auto">
          <a:xfrm>
            <a:off x="3225800" y="1803523"/>
            <a:ext cx="1706240" cy="3137645"/>
          </a:xfrm>
          <a:prstGeom prst="rect">
            <a:avLst/>
          </a:prstGeom>
          <a:noFill/>
          <a:ln w="28575">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1895475" rtl="0" eaLnBrk="0" fontAlgn="base" latinLnBrk="0" hangingPunct="0">
              <a:lnSpc>
                <a:spcPct val="100000"/>
              </a:lnSpc>
              <a:spcBef>
                <a:spcPct val="0"/>
              </a:spcBef>
              <a:spcAft>
                <a:spcPct val="0"/>
              </a:spcAft>
              <a:buClrTx/>
              <a:buSzTx/>
              <a:buFontTx/>
              <a:buNone/>
              <a:tabLst/>
            </a:pPr>
            <a:endPara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endParaRPr>
          </a:p>
        </p:txBody>
      </p:sp>
    </p:spTree>
    <p:extLst>
      <p:ext uri="{BB962C8B-B14F-4D97-AF65-F5344CB8AC3E}">
        <p14:creationId xmlns:p14="http://schemas.microsoft.com/office/powerpoint/2010/main" val="1612034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C8FD8C39-DBFF-4EBF-BF75-698A04235FFA}" type="slidenum">
              <a:rPr lang="en-US" altLang="zh-TW" smtClean="0"/>
              <a:pPr>
                <a:defRPr/>
              </a:pPr>
              <a:t>5</a:t>
            </a:fld>
            <a:endParaRPr lang="en-US" altLang="zh-TW" dirty="0"/>
          </a:p>
        </p:txBody>
      </p:sp>
      <p:sp>
        <p:nvSpPr>
          <p:cNvPr id="4" name="矩形 3"/>
          <p:cNvSpPr/>
          <p:nvPr/>
        </p:nvSpPr>
        <p:spPr>
          <a:xfrm>
            <a:off x="3256707" y="2348880"/>
            <a:ext cx="1946367" cy="1446550"/>
          </a:xfrm>
          <a:prstGeom prst="rect">
            <a:avLst/>
          </a:prstGeom>
          <a:noFill/>
        </p:spPr>
        <p:txBody>
          <a:bodyPr wrap="none" lIns="91440" tIns="45720" rIns="91440" bIns="45720">
            <a:spAutoFit/>
          </a:bodyPr>
          <a:lstStyle/>
          <a:p>
            <a:pPr algn="ctr"/>
            <a:r>
              <a:rPr lang="en-US" altLang="zh-TW" sz="8800" b="1" i="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rPr>
              <a:t>End</a:t>
            </a:r>
            <a:endParaRPr lang="zh-TW" altLang="en-US" sz="8800" b="1" i="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alibri" panose="020F0502020204030204" pitchFamily="34" charset="0"/>
              <a:cs typeface="Times New Roman" panose="02020603050405020304" pitchFamily="18" charset="0"/>
            </a:endParaRPr>
          </a:p>
        </p:txBody>
      </p:sp>
      <p:sp>
        <p:nvSpPr>
          <p:cNvPr id="2" name="文字方塊 1"/>
          <p:cNvSpPr txBox="1"/>
          <p:nvPr/>
        </p:nvSpPr>
        <p:spPr>
          <a:xfrm>
            <a:off x="1475656" y="3933056"/>
            <a:ext cx="5976664" cy="461665"/>
          </a:xfrm>
          <a:prstGeom prst="rect">
            <a:avLst/>
          </a:prstGeom>
          <a:noFill/>
        </p:spPr>
        <p:txBody>
          <a:bodyPr wrap="square" rtlCol="0">
            <a:spAutoFit/>
          </a:bodyPr>
          <a:lstStyle/>
          <a:p>
            <a:pPr algn="ctr"/>
            <a:r>
              <a:rPr lang="en-US" altLang="zh-TW" sz="2400" dirty="0">
                <a:solidFill>
                  <a:schemeClr val="tx1"/>
                </a:solidFill>
              </a:rPr>
              <a:t>http://</a:t>
            </a:r>
            <a:r>
              <a:rPr lang="en-US" altLang="zh-TW" sz="2400" dirty="0" smtClean="0">
                <a:solidFill>
                  <a:schemeClr val="tx1"/>
                </a:solidFill>
              </a:rPr>
              <a:t>www.csi-sensor.com.tw/</a:t>
            </a:r>
            <a:endParaRPr lang="zh-TW" altLang="en-US" sz="2400" dirty="0">
              <a:solidFill>
                <a:schemeClr val="tx1"/>
              </a:solidFill>
            </a:endParaRPr>
          </a:p>
        </p:txBody>
      </p:sp>
    </p:spTree>
    <p:extLst>
      <p:ext uri="{BB962C8B-B14F-4D97-AF65-F5344CB8AC3E}">
        <p14:creationId xmlns:p14="http://schemas.microsoft.com/office/powerpoint/2010/main" val="2926020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法說會初稿">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1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895475" rtl="0" eaLnBrk="0" fontAlgn="base" latinLnBrk="0" hangingPunct="0">
          <a:lnSpc>
            <a:spcPct val="100000"/>
          </a:lnSpc>
          <a:spcBef>
            <a:spcPct val="0"/>
          </a:spcBef>
          <a:spcAft>
            <a:spcPct val="0"/>
          </a:spcAft>
          <a:buClrTx/>
          <a:buSzTx/>
          <a:buFontTx/>
          <a:buNone/>
          <a:tabLst/>
          <a:defRPr kumimoji="1" lang="zh-TW" altLang="en-US" sz="1600" b="1" i="1" u="none" strike="noStrike" cap="none" normalizeH="0" baseline="0" smtClean="0">
            <a:ln>
              <a:noFill/>
            </a:ln>
            <a:solidFill>
              <a:schemeClr val="bg2"/>
            </a:solidFill>
            <a:effectLst/>
            <a:latin typeface="Times New Roman" pitchFamily="18" charset="0"/>
            <a:ea typeface="新細明體" pitchFamily="18" charset="-120"/>
          </a:defRPr>
        </a:defPPr>
      </a:lstStyle>
    </a:lnDef>
  </a:objectDefaults>
  <a:extraClrSchemeLst>
    <a:extraClrScheme>
      <a:clrScheme name="1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法說會初稿</Template>
  <TotalTime>1646</TotalTime>
  <Words>428</Words>
  <Application>Microsoft Office PowerPoint</Application>
  <PresentationFormat>如螢幕大小 (4:3)</PresentationFormat>
  <Paragraphs>178</Paragraphs>
  <Slides>6</Slides>
  <Notes>4</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法說會初稿</vt:lpstr>
      <vt:lpstr>3Q 2020  Investor Conference</vt:lpstr>
      <vt:lpstr>Safe Harbor Notice</vt:lpstr>
      <vt:lpstr>1Q~3Q 2020 Income Statement</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2017第三季法人說明會</dc:title>
  <dc:creator>Sara_Mai買僑培</dc:creator>
  <cp:lastModifiedBy>Chloe_Dai戴庭玫</cp:lastModifiedBy>
  <cp:revision>123</cp:revision>
  <dcterms:created xsi:type="dcterms:W3CDTF">2017-08-31T07:48:32Z</dcterms:created>
  <dcterms:modified xsi:type="dcterms:W3CDTF">2020-12-08T07:23:54Z</dcterms:modified>
</cp:coreProperties>
</file>